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sldIdLst>
    <p:sldId id="256" r:id="rId2"/>
    <p:sldId id="297" r:id="rId3"/>
    <p:sldId id="304" r:id="rId4"/>
    <p:sldId id="261" r:id="rId5"/>
    <p:sldId id="306" r:id="rId6"/>
    <p:sldId id="305" r:id="rId7"/>
    <p:sldId id="257" r:id="rId8"/>
    <p:sldId id="275" r:id="rId9"/>
    <p:sldId id="276" r:id="rId10"/>
    <p:sldId id="309" r:id="rId11"/>
    <p:sldId id="280" r:id="rId12"/>
    <p:sldId id="258" r:id="rId13"/>
    <p:sldId id="289" r:id="rId14"/>
    <p:sldId id="290" r:id="rId15"/>
    <p:sldId id="291" r:id="rId16"/>
    <p:sldId id="286" r:id="rId17"/>
    <p:sldId id="287" r:id="rId18"/>
    <p:sldId id="279" r:id="rId19"/>
    <p:sldId id="298" r:id="rId20"/>
    <p:sldId id="283" r:id="rId21"/>
    <p:sldId id="302" r:id="rId22"/>
    <p:sldId id="303" r:id="rId23"/>
    <p:sldId id="284" r:id="rId24"/>
    <p:sldId id="292" r:id="rId25"/>
    <p:sldId id="293" r:id="rId26"/>
    <p:sldId id="294" r:id="rId27"/>
    <p:sldId id="295" r:id="rId28"/>
    <p:sldId id="296" r:id="rId29"/>
    <p:sldId id="285" r:id="rId30"/>
    <p:sldId id="307" r:id="rId31"/>
    <p:sldId id="308" r:id="rId3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742631-BAC6-4C3F-BBBC-CA148CE7911D}" type="doc">
      <dgm:prSet loTypeId="urn:microsoft.com/office/officeart/2005/8/layout/venn2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6DDF511E-FC8D-4D57-9D8D-02CFCE1905D9}">
      <dgm:prSet phldrT="[Testo]"/>
      <dgm:spPr/>
      <dgm:t>
        <a:bodyPr/>
        <a:lstStyle/>
        <a:p>
          <a:r>
            <a:rPr lang="it-IT" dirty="0" smtClean="0"/>
            <a:t>comunità</a:t>
          </a:r>
          <a:endParaRPr lang="it-IT" dirty="0"/>
        </a:p>
      </dgm:t>
    </dgm:pt>
    <dgm:pt modelId="{ECA688B0-A4AF-4467-A705-EB5014B85736}" type="parTrans" cxnId="{79E4E2EB-3A75-4284-8C19-6EE9B7CDB33F}">
      <dgm:prSet/>
      <dgm:spPr/>
      <dgm:t>
        <a:bodyPr/>
        <a:lstStyle/>
        <a:p>
          <a:endParaRPr lang="it-IT"/>
        </a:p>
      </dgm:t>
    </dgm:pt>
    <dgm:pt modelId="{73E9D723-7F67-4E3E-9E86-F2416C5240CD}" type="sibTrans" cxnId="{79E4E2EB-3A75-4284-8C19-6EE9B7CDB33F}">
      <dgm:prSet/>
      <dgm:spPr/>
      <dgm:t>
        <a:bodyPr/>
        <a:lstStyle/>
        <a:p>
          <a:endParaRPr lang="it-IT"/>
        </a:p>
      </dgm:t>
    </dgm:pt>
    <dgm:pt modelId="{730213B5-4E75-4584-B9E4-159E8F5065CB}">
      <dgm:prSet phldrT="[Testo]"/>
      <dgm:spPr/>
      <dgm:t>
        <a:bodyPr/>
        <a:lstStyle/>
        <a:p>
          <a:r>
            <a:rPr lang="it-IT" dirty="0" smtClean="0"/>
            <a:t>scuola</a:t>
          </a:r>
          <a:endParaRPr lang="it-IT" dirty="0"/>
        </a:p>
      </dgm:t>
    </dgm:pt>
    <dgm:pt modelId="{64798A18-D9B2-47EC-A5DB-6C8E98F8F263}" type="parTrans" cxnId="{3592E466-1EFE-4BD7-8C5C-25E3BAE57669}">
      <dgm:prSet/>
      <dgm:spPr/>
      <dgm:t>
        <a:bodyPr/>
        <a:lstStyle/>
        <a:p>
          <a:endParaRPr lang="it-IT"/>
        </a:p>
      </dgm:t>
    </dgm:pt>
    <dgm:pt modelId="{3C85D816-0D68-4F55-9F25-9120C490AF4C}" type="sibTrans" cxnId="{3592E466-1EFE-4BD7-8C5C-25E3BAE57669}">
      <dgm:prSet/>
      <dgm:spPr/>
      <dgm:t>
        <a:bodyPr/>
        <a:lstStyle/>
        <a:p>
          <a:endParaRPr lang="it-IT"/>
        </a:p>
      </dgm:t>
    </dgm:pt>
    <dgm:pt modelId="{53B14987-0A96-4868-AC1E-5A7942DD84BA}">
      <dgm:prSet phldrT="[Testo]"/>
      <dgm:spPr/>
      <dgm:t>
        <a:bodyPr/>
        <a:lstStyle/>
        <a:p>
          <a:r>
            <a:rPr lang="it-IT" dirty="0" smtClean="0"/>
            <a:t>famiglia</a:t>
          </a:r>
          <a:endParaRPr lang="it-IT" dirty="0"/>
        </a:p>
      </dgm:t>
    </dgm:pt>
    <dgm:pt modelId="{58CD3CC2-ED1A-41EE-A60D-B098B42210EC}" type="parTrans" cxnId="{37EF635F-4AE8-4CE0-A745-AB755C6DD545}">
      <dgm:prSet/>
      <dgm:spPr/>
      <dgm:t>
        <a:bodyPr/>
        <a:lstStyle/>
        <a:p>
          <a:endParaRPr lang="it-IT"/>
        </a:p>
      </dgm:t>
    </dgm:pt>
    <dgm:pt modelId="{2C8DDBDB-8431-435B-ABF3-FF33D9F91420}" type="sibTrans" cxnId="{37EF635F-4AE8-4CE0-A745-AB755C6DD545}">
      <dgm:prSet/>
      <dgm:spPr/>
      <dgm:t>
        <a:bodyPr/>
        <a:lstStyle/>
        <a:p>
          <a:endParaRPr lang="it-IT"/>
        </a:p>
      </dgm:t>
    </dgm:pt>
    <dgm:pt modelId="{63883D5B-40AA-4B85-B04D-ADF23B299C0B}">
      <dgm:prSet phldrT="[Testo]"/>
      <dgm:spPr/>
      <dgm:t>
        <a:bodyPr/>
        <a:lstStyle/>
        <a:p>
          <a:r>
            <a:rPr lang="it-IT" dirty="0" smtClean="0"/>
            <a:t>alunno</a:t>
          </a:r>
          <a:endParaRPr lang="it-IT" dirty="0"/>
        </a:p>
      </dgm:t>
    </dgm:pt>
    <dgm:pt modelId="{44ED5F19-ADC2-4FA5-B4B4-85AC0E15B9FA}" type="parTrans" cxnId="{BFFA8940-7E8C-44AC-A0A0-7A0C6832F0BB}">
      <dgm:prSet/>
      <dgm:spPr/>
      <dgm:t>
        <a:bodyPr/>
        <a:lstStyle/>
        <a:p>
          <a:endParaRPr lang="it-IT"/>
        </a:p>
      </dgm:t>
    </dgm:pt>
    <dgm:pt modelId="{92C995B5-5191-4B45-A457-1016CDC2AEDC}" type="sibTrans" cxnId="{BFFA8940-7E8C-44AC-A0A0-7A0C6832F0BB}">
      <dgm:prSet/>
      <dgm:spPr/>
      <dgm:t>
        <a:bodyPr/>
        <a:lstStyle/>
        <a:p>
          <a:endParaRPr lang="it-IT"/>
        </a:p>
      </dgm:t>
    </dgm:pt>
    <dgm:pt modelId="{C0FF8818-31A5-4A6D-8067-8B4FE50217C8}" type="pres">
      <dgm:prSet presAssocID="{5F742631-BAC6-4C3F-BBBC-CA148CE7911D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4B0CA32D-7E01-4FB9-9F04-C667DA2702EB}" type="pres">
      <dgm:prSet presAssocID="{5F742631-BAC6-4C3F-BBBC-CA148CE7911D}" presName="comp1" presStyleCnt="0"/>
      <dgm:spPr/>
    </dgm:pt>
    <dgm:pt modelId="{FE1CA2D2-DFA3-4E47-B8C0-04BB4ACD59DF}" type="pres">
      <dgm:prSet presAssocID="{5F742631-BAC6-4C3F-BBBC-CA148CE7911D}" presName="circle1" presStyleLbl="node1" presStyleIdx="0" presStyleCnt="4"/>
      <dgm:spPr/>
      <dgm:t>
        <a:bodyPr/>
        <a:lstStyle/>
        <a:p>
          <a:endParaRPr lang="it-IT"/>
        </a:p>
      </dgm:t>
    </dgm:pt>
    <dgm:pt modelId="{526A3531-6869-4AB8-8A34-18CDAAA5A8A7}" type="pres">
      <dgm:prSet presAssocID="{5F742631-BAC6-4C3F-BBBC-CA148CE7911D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5C4E085-BFBC-413F-91A7-ECFF199DD77E}" type="pres">
      <dgm:prSet presAssocID="{5F742631-BAC6-4C3F-BBBC-CA148CE7911D}" presName="comp2" presStyleCnt="0"/>
      <dgm:spPr/>
    </dgm:pt>
    <dgm:pt modelId="{C0A5A2C1-C3CB-4845-BCD0-66C9B466C1F6}" type="pres">
      <dgm:prSet presAssocID="{5F742631-BAC6-4C3F-BBBC-CA148CE7911D}" presName="circle2" presStyleLbl="node1" presStyleIdx="1" presStyleCnt="4"/>
      <dgm:spPr/>
      <dgm:t>
        <a:bodyPr/>
        <a:lstStyle/>
        <a:p>
          <a:endParaRPr lang="it-IT"/>
        </a:p>
      </dgm:t>
    </dgm:pt>
    <dgm:pt modelId="{BFDC42F2-DA24-4A86-93FE-4262A58D5690}" type="pres">
      <dgm:prSet presAssocID="{5F742631-BAC6-4C3F-BBBC-CA148CE7911D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8028E1C-EDC9-4F21-B55F-BD3CA11C4BFC}" type="pres">
      <dgm:prSet presAssocID="{5F742631-BAC6-4C3F-BBBC-CA148CE7911D}" presName="comp3" presStyleCnt="0"/>
      <dgm:spPr/>
    </dgm:pt>
    <dgm:pt modelId="{34240DCA-8491-4FBD-A933-22038B709B88}" type="pres">
      <dgm:prSet presAssocID="{5F742631-BAC6-4C3F-BBBC-CA148CE7911D}" presName="circle3" presStyleLbl="node1" presStyleIdx="2" presStyleCnt="4"/>
      <dgm:spPr/>
      <dgm:t>
        <a:bodyPr/>
        <a:lstStyle/>
        <a:p>
          <a:endParaRPr lang="it-IT"/>
        </a:p>
      </dgm:t>
    </dgm:pt>
    <dgm:pt modelId="{B2CC1F79-CDA2-46B5-A257-C22A7C1E46C8}" type="pres">
      <dgm:prSet presAssocID="{5F742631-BAC6-4C3F-BBBC-CA148CE7911D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6829087-F43F-4A24-95AD-35F0C4A903CA}" type="pres">
      <dgm:prSet presAssocID="{5F742631-BAC6-4C3F-BBBC-CA148CE7911D}" presName="comp4" presStyleCnt="0"/>
      <dgm:spPr/>
    </dgm:pt>
    <dgm:pt modelId="{67D6ED8C-0FF8-4B13-A20E-5D0F97CF86FC}" type="pres">
      <dgm:prSet presAssocID="{5F742631-BAC6-4C3F-BBBC-CA148CE7911D}" presName="circle4" presStyleLbl="node1" presStyleIdx="3" presStyleCnt="4"/>
      <dgm:spPr/>
      <dgm:t>
        <a:bodyPr/>
        <a:lstStyle/>
        <a:p>
          <a:endParaRPr lang="it-IT"/>
        </a:p>
      </dgm:t>
    </dgm:pt>
    <dgm:pt modelId="{4884402D-CECF-4372-9736-DB3F49EBA521}" type="pres">
      <dgm:prSet presAssocID="{5F742631-BAC6-4C3F-BBBC-CA148CE7911D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DD5479B7-BD18-4820-B9BE-9CF624F20123}" type="presOf" srcId="{730213B5-4E75-4584-B9E4-159E8F5065CB}" destId="{C0A5A2C1-C3CB-4845-BCD0-66C9B466C1F6}" srcOrd="0" destOrd="0" presId="urn:microsoft.com/office/officeart/2005/8/layout/venn2"/>
    <dgm:cxn modelId="{37EF635F-4AE8-4CE0-A745-AB755C6DD545}" srcId="{5F742631-BAC6-4C3F-BBBC-CA148CE7911D}" destId="{53B14987-0A96-4868-AC1E-5A7942DD84BA}" srcOrd="2" destOrd="0" parTransId="{58CD3CC2-ED1A-41EE-A60D-B098B42210EC}" sibTransId="{2C8DDBDB-8431-435B-ABF3-FF33D9F91420}"/>
    <dgm:cxn modelId="{C544F801-DBEF-4B1B-ABE6-8BC7443588AF}" type="presOf" srcId="{6DDF511E-FC8D-4D57-9D8D-02CFCE1905D9}" destId="{526A3531-6869-4AB8-8A34-18CDAAA5A8A7}" srcOrd="1" destOrd="0" presId="urn:microsoft.com/office/officeart/2005/8/layout/venn2"/>
    <dgm:cxn modelId="{39B0B5FD-14F1-4A25-9C6D-C22D7E56D632}" type="presOf" srcId="{5F742631-BAC6-4C3F-BBBC-CA148CE7911D}" destId="{C0FF8818-31A5-4A6D-8067-8B4FE50217C8}" srcOrd="0" destOrd="0" presId="urn:microsoft.com/office/officeart/2005/8/layout/venn2"/>
    <dgm:cxn modelId="{E125DE9E-2290-4008-9C90-14B54EF931B2}" type="presOf" srcId="{6DDF511E-FC8D-4D57-9D8D-02CFCE1905D9}" destId="{FE1CA2D2-DFA3-4E47-B8C0-04BB4ACD59DF}" srcOrd="0" destOrd="0" presId="urn:microsoft.com/office/officeart/2005/8/layout/venn2"/>
    <dgm:cxn modelId="{A38294A1-F84E-4880-811F-2B79D86552F3}" type="presOf" srcId="{63883D5B-40AA-4B85-B04D-ADF23B299C0B}" destId="{67D6ED8C-0FF8-4B13-A20E-5D0F97CF86FC}" srcOrd="0" destOrd="0" presId="urn:microsoft.com/office/officeart/2005/8/layout/venn2"/>
    <dgm:cxn modelId="{3592E466-1EFE-4BD7-8C5C-25E3BAE57669}" srcId="{5F742631-BAC6-4C3F-BBBC-CA148CE7911D}" destId="{730213B5-4E75-4584-B9E4-159E8F5065CB}" srcOrd="1" destOrd="0" parTransId="{64798A18-D9B2-47EC-A5DB-6C8E98F8F263}" sibTransId="{3C85D816-0D68-4F55-9F25-9120C490AF4C}"/>
    <dgm:cxn modelId="{9943C20C-6CA5-4035-9600-8237933D77C6}" type="presOf" srcId="{53B14987-0A96-4868-AC1E-5A7942DD84BA}" destId="{B2CC1F79-CDA2-46B5-A257-C22A7C1E46C8}" srcOrd="1" destOrd="0" presId="urn:microsoft.com/office/officeart/2005/8/layout/venn2"/>
    <dgm:cxn modelId="{BFFA8940-7E8C-44AC-A0A0-7A0C6832F0BB}" srcId="{5F742631-BAC6-4C3F-BBBC-CA148CE7911D}" destId="{63883D5B-40AA-4B85-B04D-ADF23B299C0B}" srcOrd="3" destOrd="0" parTransId="{44ED5F19-ADC2-4FA5-B4B4-85AC0E15B9FA}" sibTransId="{92C995B5-5191-4B45-A457-1016CDC2AEDC}"/>
    <dgm:cxn modelId="{5B8D68D5-D722-4598-A4C8-F32A9DBBCE8D}" type="presOf" srcId="{63883D5B-40AA-4B85-B04D-ADF23B299C0B}" destId="{4884402D-CECF-4372-9736-DB3F49EBA521}" srcOrd="1" destOrd="0" presId="urn:microsoft.com/office/officeart/2005/8/layout/venn2"/>
    <dgm:cxn modelId="{06457C98-75C6-4934-8437-C264E81B3C72}" type="presOf" srcId="{53B14987-0A96-4868-AC1E-5A7942DD84BA}" destId="{34240DCA-8491-4FBD-A933-22038B709B88}" srcOrd="0" destOrd="0" presId="urn:microsoft.com/office/officeart/2005/8/layout/venn2"/>
    <dgm:cxn modelId="{79E4E2EB-3A75-4284-8C19-6EE9B7CDB33F}" srcId="{5F742631-BAC6-4C3F-BBBC-CA148CE7911D}" destId="{6DDF511E-FC8D-4D57-9D8D-02CFCE1905D9}" srcOrd="0" destOrd="0" parTransId="{ECA688B0-A4AF-4467-A705-EB5014B85736}" sibTransId="{73E9D723-7F67-4E3E-9E86-F2416C5240CD}"/>
    <dgm:cxn modelId="{76070BA7-0C6B-4052-9E69-58CA3132F6A1}" type="presOf" srcId="{730213B5-4E75-4584-B9E4-159E8F5065CB}" destId="{BFDC42F2-DA24-4A86-93FE-4262A58D5690}" srcOrd="1" destOrd="0" presId="urn:microsoft.com/office/officeart/2005/8/layout/venn2"/>
    <dgm:cxn modelId="{2CA9247C-63DB-4CE8-A024-97F1836737DA}" type="presParOf" srcId="{C0FF8818-31A5-4A6D-8067-8B4FE50217C8}" destId="{4B0CA32D-7E01-4FB9-9F04-C667DA2702EB}" srcOrd="0" destOrd="0" presId="urn:microsoft.com/office/officeart/2005/8/layout/venn2"/>
    <dgm:cxn modelId="{5554140B-8158-4851-9417-1DD32890FAFF}" type="presParOf" srcId="{4B0CA32D-7E01-4FB9-9F04-C667DA2702EB}" destId="{FE1CA2D2-DFA3-4E47-B8C0-04BB4ACD59DF}" srcOrd="0" destOrd="0" presId="urn:microsoft.com/office/officeart/2005/8/layout/venn2"/>
    <dgm:cxn modelId="{22DFE49C-147A-47EA-AED9-609B995DE9BC}" type="presParOf" srcId="{4B0CA32D-7E01-4FB9-9F04-C667DA2702EB}" destId="{526A3531-6869-4AB8-8A34-18CDAAA5A8A7}" srcOrd="1" destOrd="0" presId="urn:microsoft.com/office/officeart/2005/8/layout/venn2"/>
    <dgm:cxn modelId="{ADABF5DF-3C66-4589-88D6-1BD55CFBC0CC}" type="presParOf" srcId="{C0FF8818-31A5-4A6D-8067-8B4FE50217C8}" destId="{45C4E085-BFBC-413F-91A7-ECFF199DD77E}" srcOrd="1" destOrd="0" presId="urn:microsoft.com/office/officeart/2005/8/layout/venn2"/>
    <dgm:cxn modelId="{76174888-10D8-4B4F-99BF-243D728CA8F1}" type="presParOf" srcId="{45C4E085-BFBC-413F-91A7-ECFF199DD77E}" destId="{C0A5A2C1-C3CB-4845-BCD0-66C9B466C1F6}" srcOrd="0" destOrd="0" presId="urn:microsoft.com/office/officeart/2005/8/layout/venn2"/>
    <dgm:cxn modelId="{139AD931-4E7B-4C96-BAF6-F07AC671EB1D}" type="presParOf" srcId="{45C4E085-BFBC-413F-91A7-ECFF199DD77E}" destId="{BFDC42F2-DA24-4A86-93FE-4262A58D5690}" srcOrd="1" destOrd="0" presId="urn:microsoft.com/office/officeart/2005/8/layout/venn2"/>
    <dgm:cxn modelId="{544A508C-63EF-4F49-AF1D-A74CB8A9A08E}" type="presParOf" srcId="{C0FF8818-31A5-4A6D-8067-8B4FE50217C8}" destId="{88028E1C-EDC9-4F21-B55F-BD3CA11C4BFC}" srcOrd="2" destOrd="0" presId="urn:microsoft.com/office/officeart/2005/8/layout/venn2"/>
    <dgm:cxn modelId="{268466DF-6B8F-4CF9-8F5A-0BB347058740}" type="presParOf" srcId="{88028E1C-EDC9-4F21-B55F-BD3CA11C4BFC}" destId="{34240DCA-8491-4FBD-A933-22038B709B88}" srcOrd="0" destOrd="0" presId="urn:microsoft.com/office/officeart/2005/8/layout/venn2"/>
    <dgm:cxn modelId="{3597F431-E954-4CA6-BAA1-E9EFEB197A86}" type="presParOf" srcId="{88028E1C-EDC9-4F21-B55F-BD3CA11C4BFC}" destId="{B2CC1F79-CDA2-46B5-A257-C22A7C1E46C8}" srcOrd="1" destOrd="0" presId="urn:microsoft.com/office/officeart/2005/8/layout/venn2"/>
    <dgm:cxn modelId="{DB202C8B-635D-4910-AE20-7DBC881AD5F2}" type="presParOf" srcId="{C0FF8818-31A5-4A6D-8067-8B4FE50217C8}" destId="{66829087-F43F-4A24-95AD-35F0C4A903CA}" srcOrd="3" destOrd="0" presId="urn:microsoft.com/office/officeart/2005/8/layout/venn2"/>
    <dgm:cxn modelId="{0D612E27-9131-4A44-91BC-A92BA5F127D7}" type="presParOf" srcId="{66829087-F43F-4A24-95AD-35F0C4A903CA}" destId="{67D6ED8C-0FF8-4B13-A20E-5D0F97CF86FC}" srcOrd="0" destOrd="0" presId="urn:microsoft.com/office/officeart/2005/8/layout/venn2"/>
    <dgm:cxn modelId="{EB4C1442-003D-4527-8E18-CD2EBFD0FAEA}" type="presParOf" srcId="{66829087-F43F-4A24-95AD-35F0C4A903CA}" destId="{4884402D-CECF-4372-9736-DB3F49EBA521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23A590-BE90-4B60-B808-E1BD77863BF9}" type="doc">
      <dgm:prSet loTypeId="urn:microsoft.com/office/officeart/2005/8/layout/hProcess9" loCatId="process" qsTypeId="urn:microsoft.com/office/officeart/2005/8/quickstyle/simple1" qsCatId="simple" csTypeId="urn:microsoft.com/office/officeart/2005/8/colors/colorful3" csCatId="colorful" phldr="1"/>
      <dgm:spPr/>
    </dgm:pt>
    <dgm:pt modelId="{0D69FFF3-7FC5-450F-8BB6-C449E4E58EEC}">
      <dgm:prSet phldrT="[Testo]"/>
      <dgm:spPr/>
      <dgm:t>
        <a:bodyPr/>
        <a:lstStyle/>
        <a:p>
          <a:r>
            <a:rPr lang="it-IT" dirty="0" smtClean="0"/>
            <a:t>Buona comunicazione</a:t>
          </a:r>
          <a:endParaRPr lang="it-IT" dirty="0"/>
        </a:p>
      </dgm:t>
    </dgm:pt>
    <dgm:pt modelId="{E2296DAC-B8E0-4FD1-AF5E-24B73CA9E4DA}" type="parTrans" cxnId="{84927818-2EF2-4036-BD05-D04488603CE2}">
      <dgm:prSet/>
      <dgm:spPr/>
      <dgm:t>
        <a:bodyPr/>
        <a:lstStyle/>
        <a:p>
          <a:endParaRPr lang="it-IT"/>
        </a:p>
      </dgm:t>
    </dgm:pt>
    <dgm:pt modelId="{0825F333-7704-4E29-9598-22CBDAF2D765}" type="sibTrans" cxnId="{84927818-2EF2-4036-BD05-D04488603CE2}">
      <dgm:prSet/>
      <dgm:spPr/>
      <dgm:t>
        <a:bodyPr/>
        <a:lstStyle/>
        <a:p>
          <a:endParaRPr lang="it-IT"/>
        </a:p>
      </dgm:t>
    </dgm:pt>
    <dgm:pt modelId="{28EBCC5B-21FE-4AD6-8AD5-C0CB0CEEC609}">
      <dgm:prSet phldrT="[Testo]"/>
      <dgm:spPr/>
      <dgm:t>
        <a:bodyPr/>
        <a:lstStyle/>
        <a:p>
          <a:r>
            <a:rPr lang="it-IT" dirty="0" smtClean="0"/>
            <a:t>Buona relazione</a:t>
          </a:r>
          <a:endParaRPr lang="it-IT" dirty="0"/>
        </a:p>
      </dgm:t>
    </dgm:pt>
    <dgm:pt modelId="{8E174602-B86F-4CF0-8CD7-52D197BA2D40}" type="parTrans" cxnId="{B1C823D0-F0E3-472E-88F8-7157CE7003E3}">
      <dgm:prSet/>
      <dgm:spPr/>
      <dgm:t>
        <a:bodyPr/>
        <a:lstStyle/>
        <a:p>
          <a:endParaRPr lang="it-IT"/>
        </a:p>
      </dgm:t>
    </dgm:pt>
    <dgm:pt modelId="{37DD09BF-A1F1-4BA3-A9AE-B2D520D1D196}" type="sibTrans" cxnId="{B1C823D0-F0E3-472E-88F8-7157CE7003E3}">
      <dgm:prSet/>
      <dgm:spPr/>
      <dgm:t>
        <a:bodyPr/>
        <a:lstStyle/>
        <a:p>
          <a:endParaRPr lang="it-IT"/>
        </a:p>
      </dgm:t>
    </dgm:pt>
    <dgm:pt modelId="{DB322CA0-07E5-4F36-A069-02A7ACEAE7D8}">
      <dgm:prSet phldrT="[Testo]"/>
      <dgm:spPr/>
      <dgm:t>
        <a:bodyPr/>
        <a:lstStyle/>
        <a:p>
          <a:r>
            <a:rPr lang="it-IT" dirty="0" smtClean="0"/>
            <a:t>Alleanza educativa</a:t>
          </a:r>
          <a:endParaRPr lang="it-IT" dirty="0"/>
        </a:p>
      </dgm:t>
    </dgm:pt>
    <dgm:pt modelId="{AE6D8D19-7FE5-46A1-9E0E-65D1BE9FE9ED}" type="parTrans" cxnId="{3D34A0EF-AC32-4DD0-B57E-538567A5D87C}">
      <dgm:prSet/>
      <dgm:spPr/>
      <dgm:t>
        <a:bodyPr/>
        <a:lstStyle/>
        <a:p>
          <a:endParaRPr lang="it-IT"/>
        </a:p>
      </dgm:t>
    </dgm:pt>
    <dgm:pt modelId="{62C27536-8FF5-430B-BFA1-505B0748E00D}" type="sibTrans" cxnId="{3D34A0EF-AC32-4DD0-B57E-538567A5D87C}">
      <dgm:prSet/>
      <dgm:spPr/>
      <dgm:t>
        <a:bodyPr/>
        <a:lstStyle/>
        <a:p>
          <a:endParaRPr lang="it-IT"/>
        </a:p>
      </dgm:t>
    </dgm:pt>
    <dgm:pt modelId="{E2EDE8A5-ECBD-475B-8F6A-BD55127ABEBD}" type="pres">
      <dgm:prSet presAssocID="{AE23A590-BE90-4B60-B808-E1BD77863BF9}" presName="CompostProcess" presStyleCnt="0">
        <dgm:presLayoutVars>
          <dgm:dir/>
          <dgm:resizeHandles val="exact"/>
        </dgm:presLayoutVars>
      </dgm:prSet>
      <dgm:spPr/>
    </dgm:pt>
    <dgm:pt modelId="{D31A881D-80BB-4222-9019-AED68F981EE5}" type="pres">
      <dgm:prSet presAssocID="{AE23A590-BE90-4B60-B808-E1BD77863BF9}" presName="arrow" presStyleLbl="bgShp" presStyleIdx="0" presStyleCnt="1"/>
      <dgm:spPr/>
    </dgm:pt>
    <dgm:pt modelId="{AA3625E2-2620-4F25-8AC0-E93A8A98A455}" type="pres">
      <dgm:prSet presAssocID="{AE23A590-BE90-4B60-B808-E1BD77863BF9}" presName="linearProcess" presStyleCnt="0"/>
      <dgm:spPr/>
    </dgm:pt>
    <dgm:pt modelId="{D6775B27-51E7-4921-8552-1203927EFE64}" type="pres">
      <dgm:prSet presAssocID="{0D69FFF3-7FC5-450F-8BB6-C449E4E58EEC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B2FA9D7-C025-4284-872B-E63A5171C2E8}" type="pres">
      <dgm:prSet presAssocID="{0825F333-7704-4E29-9598-22CBDAF2D765}" presName="sibTrans" presStyleCnt="0"/>
      <dgm:spPr/>
    </dgm:pt>
    <dgm:pt modelId="{88558088-11E3-404E-B875-3E8798CBFAFA}" type="pres">
      <dgm:prSet presAssocID="{28EBCC5B-21FE-4AD6-8AD5-C0CB0CEEC609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68F60C0-941D-4466-A356-244E57DA1F52}" type="pres">
      <dgm:prSet presAssocID="{37DD09BF-A1F1-4BA3-A9AE-B2D520D1D196}" presName="sibTrans" presStyleCnt="0"/>
      <dgm:spPr/>
    </dgm:pt>
    <dgm:pt modelId="{461D745E-8E7F-4BA0-A2D4-9324244C6772}" type="pres">
      <dgm:prSet presAssocID="{DB322CA0-07E5-4F36-A069-02A7ACEAE7D8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3D34A0EF-AC32-4DD0-B57E-538567A5D87C}" srcId="{AE23A590-BE90-4B60-B808-E1BD77863BF9}" destId="{DB322CA0-07E5-4F36-A069-02A7ACEAE7D8}" srcOrd="2" destOrd="0" parTransId="{AE6D8D19-7FE5-46A1-9E0E-65D1BE9FE9ED}" sibTransId="{62C27536-8FF5-430B-BFA1-505B0748E00D}"/>
    <dgm:cxn modelId="{207911ED-7325-4FA2-B5F1-DB18A43056A0}" type="presOf" srcId="{0D69FFF3-7FC5-450F-8BB6-C449E4E58EEC}" destId="{D6775B27-51E7-4921-8552-1203927EFE64}" srcOrd="0" destOrd="0" presId="urn:microsoft.com/office/officeart/2005/8/layout/hProcess9"/>
    <dgm:cxn modelId="{852F9803-9BC6-42D9-8C66-7AE29A82FA13}" type="presOf" srcId="{28EBCC5B-21FE-4AD6-8AD5-C0CB0CEEC609}" destId="{88558088-11E3-404E-B875-3E8798CBFAFA}" srcOrd="0" destOrd="0" presId="urn:microsoft.com/office/officeart/2005/8/layout/hProcess9"/>
    <dgm:cxn modelId="{4A305319-CE95-467E-B8F0-4A730B895EFE}" type="presOf" srcId="{AE23A590-BE90-4B60-B808-E1BD77863BF9}" destId="{E2EDE8A5-ECBD-475B-8F6A-BD55127ABEBD}" srcOrd="0" destOrd="0" presId="urn:microsoft.com/office/officeart/2005/8/layout/hProcess9"/>
    <dgm:cxn modelId="{B1C823D0-F0E3-472E-88F8-7157CE7003E3}" srcId="{AE23A590-BE90-4B60-B808-E1BD77863BF9}" destId="{28EBCC5B-21FE-4AD6-8AD5-C0CB0CEEC609}" srcOrd="1" destOrd="0" parTransId="{8E174602-B86F-4CF0-8CD7-52D197BA2D40}" sibTransId="{37DD09BF-A1F1-4BA3-A9AE-B2D520D1D196}"/>
    <dgm:cxn modelId="{84927818-2EF2-4036-BD05-D04488603CE2}" srcId="{AE23A590-BE90-4B60-B808-E1BD77863BF9}" destId="{0D69FFF3-7FC5-450F-8BB6-C449E4E58EEC}" srcOrd="0" destOrd="0" parTransId="{E2296DAC-B8E0-4FD1-AF5E-24B73CA9E4DA}" sibTransId="{0825F333-7704-4E29-9598-22CBDAF2D765}"/>
    <dgm:cxn modelId="{BE90BCA1-5797-4EC1-9FA1-B66CCDF3F423}" type="presOf" srcId="{DB322CA0-07E5-4F36-A069-02A7ACEAE7D8}" destId="{461D745E-8E7F-4BA0-A2D4-9324244C6772}" srcOrd="0" destOrd="0" presId="urn:microsoft.com/office/officeart/2005/8/layout/hProcess9"/>
    <dgm:cxn modelId="{7671B2CA-2EF6-4355-9935-AF8B0195FDC1}" type="presParOf" srcId="{E2EDE8A5-ECBD-475B-8F6A-BD55127ABEBD}" destId="{D31A881D-80BB-4222-9019-AED68F981EE5}" srcOrd="0" destOrd="0" presId="urn:microsoft.com/office/officeart/2005/8/layout/hProcess9"/>
    <dgm:cxn modelId="{F1DE5092-98D7-4FD7-A70C-D9E7F39D5D37}" type="presParOf" srcId="{E2EDE8A5-ECBD-475B-8F6A-BD55127ABEBD}" destId="{AA3625E2-2620-4F25-8AC0-E93A8A98A455}" srcOrd="1" destOrd="0" presId="urn:microsoft.com/office/officeart/2005/8/layout/hProcess9"/>
    <dgm:cxn modelId="{F7A70A75-209B-46EC-8A82-5832A6521E22}" type="presParOf" srcId="{AA3625E2-2620-4F25-8AC0-E93A8A98A455}" destId="{D6775B27-51E7-4921-8552-1203927EFE64}" srcOrd="0" destOrd="0" presId="urn:microsoft.com/office/officeart/2005/8/layout/hProcess9"/>
    <dgm:cxn modelId="{7432B008-3E97-42A1-A86D-A25D6C255DC0}" type="presParOf" srcId="{AA3625E2-2620-4F25-8AC0-E93A8A98A455}" destId="{0B2FA9D7-C025-4284-872B-E63A5171C2E8}" srcOrd="1" destOrd="0" presId="urn:microsoft.com/office/officeart/2005/8/layout/hProcess9"/>
    <dgm:cxn modelId="{BA406735-9494-475E-98A6-561F29D31719}" type="presParOf" srcId="{AA3625E2-2620-4F25-8AC0-E93A8A98A455}" destId="{88558088-11E3-404E-B875-3E8798CBFAFA}" srcOrd="2" destOrd="0" presId="urn:microsoft.com/office/officeart/2005/8/layout/hProcess9"/>
    <dgm:cxn modelId="{81EB2940-E2E4-4DD1-8FD2-74681475EE36}" type="presParOf" srcId="{AA3625E2-2620-4F25-8AC0-E93A8A98A455}" destId="{268F60C0-941D-4466-A356-244E57DA1F52}" srcOrd="3" destOrd="0" presId="urn:microsoft.com/office/officeart/2005/8/layout/hProcess9"/>
    <dgm:cxn modelId="{7DBC9E1A-3F0A-40B3-8719-A15CE3481F81}" type="presParOf" srcId="{AA3625E2-2620-4F25-8AC0-E93A8A98A455}" destId="{461D745E-8E7F-4BA0-A2D4-9324244C677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99AABA-D0C1-426E-9C0A-F50D46CD9F8C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</dgm:pt>
    <dgm:pt modelId="{9EB2205D-0B11-4907-ADF3-2BEF29C155AC}">
      <dgm:prSet phldrT="[Testo]"/>
      <dgm:spPr/>
      <dgm:t>
        <a:bodyPr/>
        <a:lstStyle/>
        <a:p>
          <a:pPr algn="ctr"/>
          <a:r>
            <a:rPr lang="it-IT" dirty="0" smtClean="0"/>
            <a:t>Coinvolgere, valorizzare e favorire la partecipazione della famiglia</a:t>
          </a:r>
          <a:endParaRPr lang="it-IT" dirty="0"/>
        </a:p>
      </dgm:t>
    </dgm:pt>
    <dgm:pt modelId="{475DDC66-619D-42B3-A14A-11609BE80240}" type="parTrans" cxnId="{9647B2B0-8688-4E6A-9558-E72BD44CFC25}">
      <dgm:prSet/>
      <dgm:spPr/>
      <dgm:t>
        <a:bodyPr/>
        <a:lstStyle/>
        <a:p>
          <a:endParaRPr lang="it-IT"/>
        </a:p>
      </dgm:t>
    </dgm:pt>
    <dgm:pt modelId="{E4AB1306-4E00-4638-A58B-82055A726FFC}" type="sibTrans" cxnId="{9647B2B0-8688-4E6A-9558-E72BD44CFC25}">
      <dgm:prSet/>
      <dgm:spPr/>
      <dgm:t>
        <a:bodyPr/>
        <a:lstStyle/>
        <a:p>
          <a:endParaRPr lang="it-IT"/>
        </a:p>
      </dgm:t>
    </dgm:pt>
    <dgm:pt modelId="{DC4A7607-6865-49A6-9ECF-472868C2DDCD}">
      <dgm:prSet phldrT="[Testo]"/>
      <dgm:spPr/>
      <dgm:t>
        <a:bodyPr/>
        <a:lstStyle/>
        <a:p>
          <a:pPr algn="ctr"/>
          <a:r>
            <a:rPr lang="it-IT" dirty="0" smtClean="0"/>
            <a:t>Co-operare </a:t>
          </a:r>
          <a:endParaRPr lang="it-IT" dirty="0"/>
        </a:p>
      </dgm:t>
    </dgm:pt>
    <dgm:pt modelId="{337CA8E6-245B-4F7B-84C4-4DFB4700C498}" type="parTrans" cxnId="{C235265B-20E4-45BF-852E-6BDE640961B6}">
      <dgm:prSet/>
      <dgm:spPr/>
      <dgm:t>
        <a:bodyPr/>
        <a:lstStyle/>
        <a:p>
          <a:endParaRPr lang="it-IT"/>
        </a:p>
      </dgm:t>
    </dgm:pt>
    <dgm:pt modelId="{FE377A09-FB1C-4706-ABBB-EF049597582D}" type="sibTrans" cxnId="{C235265B-20E4-45BF-852E-6BDE640961B6}">
      <dgm:prSet/>
      <dgm:spPr/>
      <dgm:t>
        <a:bodyPr/>
        <a:lstStyle/>
        <a:p>
          <a:endParaRPr lang="it-IT"/>
        </a:p>
      </dgm:t>
    </dgm:pt>
    <dgm:pt modelId="{EFE2D789-77FE-4DC1-86BB-149C398C2F18}">
      <dgm:prSet phldrT="[Testo]"/>
      <dgm:spPr/>
      <dgm:t>
        <a:bodyPr/>
        <a:lstStyle/>
        <a:p>
          <a:pPr algn="ctr"/>
          <a:r>
            <a:rPr lang="it-IT" dirty="0" err="1" smtClean="0"/>
            <a:t>Co-apprendere</a:t>
          </a:r>
          <a:endParaRPr lang="it-IT" dirty="0"/>
        </a:p>
      </dgm:t>
    </dgm:pt>
    <dgm:pt modelId="{224258E8-46AE-4CFA-863F-E287169AD829}" type="parTrans" cxnId="{42B1EE0F-0EC8-4631-B46F-B82BFEF09373}">
      <dgm:prSet/>
      <dgm:spPr/>
      <dgm:t>
        <a:bodyPr/>
        <a:lstStyle/>
        <a:p>
          <a:endParaRPr lang="it-IT"/>
        </a:p>
      </dgm:t>
    </dgm:pt>
    <dgm:pt modelId="{5DA103D1-7ECB-4D60-9231-35D4A77905F1}" type="sibTrans" cxnId="{42B1EE0F-0EC8-4631-B46F-B82BFEF09373}">
      <dgm:prSet/>
      <dgm:spPr/>
      <dgm:t>
        <a:bodyPr/>
        <a:lstStyle/>
        <a:p>
          <a:endParaRPr lang="it-IT"/>
        </a:p>
      </dgm:t>
    </dgm:pt>
    <dgm:pt modelId="{4F23D57C-DE37-4F95-9C9A-1447A26B2EC8}">
      <dgm:prSet phldrT="[Testo]"/>
      <dgm:spPr/>
      <dgm:t>
        <a:bodyPr/>
        <a:lstStyle/>
        <a:p>
          <a:pPr algn="ctr"/>
          <a:r>
            <a:rPr lang="it-IT" dirty="0" err="1" smtClean="0"/>
            <a:t>Co-progettare</a:t>
          </a:r>
          <a:endParaRPr lang="it-IT" dirty="0"/>
        </a:p>
      </dgm:t>
    </dgm:pt>
    <dgm:pt modelId="{B14DB8AE-9B84-4AB5-8994-211D3EFE22DE}" type="parTrans" cxnId="{415A1B31-8B32-473F-858C-6478C2249458}">
      <dgm:prSet/>
      <dgm:spPr/>
      <dgm:t>
        <a:bodyPr/>
        <a:lstStyle/>
        <a:p>
          <a:endParaRPr lang="it-IT"/>
        </a:p>
      </dgm:t>
    </dgm:pt>
    <dgm:pt modelId="{D26BCD40-6C53-4008-AAD9-EFF74FA79087}" type="sibTrans" cxnId="{415A1B31-8B32-473F-858C-6478C2249458}">
      <dgm:prSet/>
      <dgm:spPr/>
      <dgm:t>
        <a:bodyPr/>
        <a:lstStyle/>
        <a:p>
          <a:endParaRPr lang="it-IT"/>
        </a:p>
      </dgm:t>
    </dgm:pt>
    <dgm:pt modelId="{8D300FED-7D40-4E95-94B3-B50B21722EDD}">
      <dgm:prSet phldrT="[Testo]"/>
      <dgm:spPr/>
      <dgm:t>
        <a:bodyPr/>
        <a:lstStyle/>
        <a:p>
          <a:pPr algn="ctr"/>
          <a:r>
            <a:rPr lang="it-IT" dirty="0" err="1" smtClean="0"/>
            <a:t>Co-educare</a:t>
          </a:r>
          <a:endParaRPr lang="it-IT" dirty="0"/>
        </a:p>
      </dgm:t>
    </dgm:pt>
    <dgm:pt modelId="{1B12D249-D7EE-46D7-BC33-4454A501FBCB}" type="parTrans" cxnId="{95323AFB-9432-47DB-A197-4EBD01E75DF2}">
      <dgm:prSet/>
      <dgm:spPr/>
      <dgm:t>
        <a:bodyPr/>
        <a:lstStyle/>
        <a:p>
          <a:endParaRPr lang="it-IT"/>
        </a:p>
      </dgm:t>
    </dgm:pt>
    <dgm:pt modelId="{740A3011-0E6B-414F-8CE5-B0AAE752A478}" type="sibTrans" cxnId="{95323AFB-9432-47DB-A197-4EBD01E75DF2}">
      <dgm:prSet/>
      <dgm:spPr/>
      <dgm:t>
        <a:bodyPr/>
        <a:lstStyle/>
        <a:p>
          <a:endParaRPr lang="it-IT"/>
        </a:p>
      </dgm:t>
    </dgm:pt>
    <dgm:pt modelId="{37306E2F-95B3-4B5E-9CF3-E5134C26F04C}" type="pres">
      <dgm:prSet presAssocID="{BE99AABA-D0C1-426E-9C0A-F50D46CD9F8C}" presName="outerComposite" presStyleCnt="0">
        <dgm:presLayoutVars>
          <dgm:chMax val="5"/>
          <dgm:dir/>
          <dgm:resizeHandles val="exact"/>
        </dgm:presLayoutVars>
      </dgm:prSet>
      <dgm:spPr/>
    </dgm:pt>
    <dgm:pt modelId="{E642C2B1-8BFA-45B6-B376-B41FB5AD1527}" type="pres">
      <dgm:prSet presAssocID="{BE99AABA-D0C1-426E-9C0A-F50D46CD9F8C}" presName="dummyMaxCanvas" presStyleCnt="0">
        <dgm:presLayoutVars/>
      </dgm:prSet>
      <dgm:spPr/>
    </dgm:pt>
    <dgm:pt modelId="{BAA482A9-4C22-4FA8-BAB1-224E1F361AB4}" type="pres">
      <dgm:prSet presAssocID="{BE99AABA-D0C1-426E-9C0A-F50D46CD9F8C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153C689-ADB9-4915-98E2-D2EA99DDDA0E}" type="pres">
      <dgm:prSet presAssocID="{BE99AABA-D0C1-426E-9C0A-F50D46CD9F8C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F956ED4-ECBF-44E8-A13F-EA0BB47232BE}" type="pres">
      <dgm:prSet presAssocID="{BE99AABA-D0C1-426E-9C0A-F50D46CD9F8C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54B898C-247B-4327-88B1-C0789080C0DF}" type="pres">
      <dgm:prSet presAssocID="{BE99AABA-D0C1-426E-9C0A-F50D46CD9F8C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89C0E8B-C333-4DDE-8F54-CAC42450784E}" type="pres">
      <dgm:prSet presAssocID="{BE99AABA-D0C1-426E-9C0A-F50D46CD9F8C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C3EA4F6-5A53-49EF-A300-AA473A86FBE7}" type="pres">
      <dgm:prSet presAssocID="{BE99AABA-D0C1-426E-9C0A-F50D46CD9F8C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72F5266-BED7-4F5B-93EB-72B75F093C89}" type="pres">
      <dgm:prSet presAssocID="{BE99AABA-D0C1-426E-9C0A-F50D46CD9F8C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89A4A26-9C43-470C-ADFC-8E0C0C8F85BE}" type="pres">
      <dgm:prSet presAssocID="{BE99AABA-D0C1-426E-9C0A-F50D46CD9F8C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863B78D-091A-41CC-A1CE-D8E9260C9B74}" type="pres">
      <dgm:prSet presAssocID="{BE99AABA-D0C1-426E-9C0A-F50D46CD9F8C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2191CF7-E2A6-4B47-A2EF-67C557469842}" type="pres">
      <dgm:prSet presAssocID="{BE99AABA-D0C1-426E-9C0A-F50D46CD9F8C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25F9289-C36D-47B3-8D78-A13649654160}" type="pres">
      <dgm:prSet presAssocID="{BE99AABA-D0C1-426E-9C0A-F50D46CD9F8C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0F50CE9-9653-462D-AA01-D176E1410729}" type="pres">
      <dgm:prSet presAssocID="{BE99AABA-D0C1-426E-9C0A-F50D46CD9F8C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0CEDF55-D570-4341-9F6E-955EE92897DB}" type="pres">
      <dgm:prSet presAssocID="{BE99AABA-D0C1-426E-9C0A-F50D46CD9F8C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36D90CE-3876-4A82-86E4-57237407CA43}" type="pres">
      <dgm:prSet presAssocID="{BE99AABA-D0C1-426E-9C0A-F50D46CD9F8C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5087A6F7-2FA4-418B-B39A-49CCE8AA96C0}" type="presOf" srcId="{BE99AABA-D0C1-426E-9C0A-F50D46CD9F8C}" destId="{37306E2F-95B3-4B5E-9CF3-E5134C26F04C}" srcOrd="0" destOrd="0" presId="urn:microsoft.com/office/officeart/2005/8/layout/vProcess5"/>
    <dgm:cxn modelId="{B086C565-80C1-4304-952C-F4CBEC92CE22}" type="presOf" srcId="{E4AB1306-4E00-4638-A58B-82055A726FFC}" destId="{FC3EA4F6-5A53-49EF-A300-AA473A86FBE7}" srcOrd="0" destOrd="0" presId="urn:microsoft.com/office/officeart/2005/8/layout/vProcess5"/>
    <dgm:cxn modelId="{F7D671D2-B27A-48EF-8819-8EFF58AA9328}" type="presOf" srcId="{EFE2D789-77FE-4DC1-86BB-149C398C2F18}" destId="{00CEDF55-D570-4341-9F6E-955EE92897DB}" srcOrd="1" destOrd="0" presId="urn:microsoft.com/office/officeart/2005/8/layout/vProcess5"/>
    <dgm:cxn modelId="{2B1FD361-8576-4783-B306-211B21F78561}" type="presOf" srcId="{4F23D57C-DE37-4F95-9C9A-1447A26B2EC8}" destId="{289C0E8B-C333-4DDE-8F54-CAC42450784E}" srcOrd="0" destOrd="0" presId="urn:microsoft.com/office/officeart/2005/8/layout/vProcess5"/>
    <dgm:cxn modelId="{65457009-C5FD-4EBB-BC68-82D737AFDD82}" type="presOf" srcId="{EFE2D789-77FE-4DC1-86BB-149C398C2F18}" destId="{954B898C-247B-4327-88B1-C0789080C0DF}" srcOrd="0" destOrd="0" presId="urn:microsoft.com/office/officeart/2005/8/layout/vProcess5"/>
    <dgm:cxn modelId="{A5672383-68DA-4DA6-A37F-8E6AD8BB438F}" type="presOf" srcId="{740A3011-0E6B-414F-8CE5-B0AAE752A478}" destId="{272F5266-BED7-4F5B-93EB-72B75F093C89}" srcOrd="0" destOrd="0" presId="urn:microsoft.com/office/officeart/2005/8/layout/vProcess5"/>
    <dgm:cxn modelId="{95323AFB-9432-47DB-A197-4EBD01E75DF2}" srcId="{BE99AABA-D0C1-426E-9C0A-F50D46CD9F8C}" destId="{8D300FED-7D40-4E95-94B3-B50B21722EDD}" srcOrd="1" destOrd="0" parTransId="{1B12D249-D7EE-46D7-BC33-4454A501FBCB}" sibTransId="{740A3011-0E6B-414F-8CE5-B0AAE752A478}"/>
    <dgm:cxn modelId="{9647B2B0-8688-4E6A-9558-E72BD44CFC25}" srcId="{BE99AABA-D0C1-426E-9C0A-F50D46CD9F8C}" destId="{9EB2205D-0B11-4907-ADF3-2BEF29C155AC}" srcOrd="0" destOrd="0" parTransId="{475DDC66-619D-42B3-A14A-11609BE80240}" sibTransId="{E4AB1306-4E00-4638-A58B-82055A726FFC}"/>
    <dgm:cxn modelId="{C235265B-20E4-45BF-852E-6BDE640961B6}" srcId="{BE99AABA-D0C1-426E-9C0A-F50D46CD9F8C}" destId="{DC4A7607-6865-49A6-9ECF-472868C2DDCD}" srcOrd="2" destOrd="0" parTransId="{337CA8E6-245B-4F7B-84C4-4DFB4700C498}" sibTransId="{FE377A09-FB1C-4706-ABBB-EF049597582D}"/>
    <dgm:cxn modelId="{BFA6E250-49D2-49CD-B553-D83054E71DFE}" type="presOf" srcId="{9EB2205D-0B11-4907-ADF3-2BEF29C155AC}" destId="{32191CF7-E2A6-4B47-A2EF-67C557469842}" srcOrd="1" destOrd="0" presId="urn:microsoft.com/office/officeart/2005/8/layout/vProcess5"/>
    <dgm:cxn modelId="{7131361F-46CC-4337-820C-C9DF83753DB0}" type="presOf" srcId="{FE377A09-FB1C-4706-ABBB-EF049597582D}" destId="{E89A4A26-9C43-470C-ADFC-8E0C0C8F85BE}" srcOrd="0" destOrd="0" presId="urn:microsoft.com/office/officeart/2005/8/layout/vProcess5"/>
    <dgm:cxn modelId="{2F1B2204-0645-43FF-B2A1-10618E5101E5}" type="presOf" srcId="{8D300FED-7D40-4E95-94B3-B50B21722EDD}" destId="{D153C689-ADB9-4915-98E2-D2EA99DDDA0E}" srcOrd="0" destOrd="0" presId="urn:microsoft.com/office/officeart/2005/8/layout/vProcess5"/>
    <dgm:cxn modelId="{415A1B31-8B32-473F-858C-6478C2249458}" srcId="{BE99AABA-D0C1-426E-9C0A-F50D46CD9F8C}" destId="{4F23D57C-DE37-4F95-9C9A-1447A26B2EC8}" srcOrd="4" destOrd="0" parTransId="{B14DB8AE-9B84-4AB5-8994-211D3EFE22DE}" sibTransId="{D26BCD40-6C53-4008-AAD9-EFF74FA79087}"/>
    <dgm:cxn modelId="{B7E9CFB8-18FD-4544-AD16-96CC365E17B5}" type="presOf" srcId="{DC4A7607-6865-49A6-9ECF-472868C2DDCD}" destId="{50F50CE9-9653-462D-AA01-D176E1410729}" srcOrd="1" destOrd="0" presId="urn:microsoft.com/office/officeart/2005/8/layout/vProcess5"/>
    <dgm:cxn modelId="{78682A50-23F4-4917-8BA7-F092A8E8311C}" type="presOf" srcId="{4F23D57C-DE37-4F95-9C9A-1447A26B2EC8}" destId="{236D90CE-3876-4A82-86E4-57237407CA43}" srcOrd="1" destOrd="0" presId="urn:microsoft.com/office/officeart/2005/8/layout/vProcess5"/>
    <dgm:cxn modelId="{74BC1149-C2CD-4934-A25C-607FD6C73749}" type="presOf" srcId="{DC4A7607-6865-49A6-9ECF-472868C2DDCD}" destId="{0F956ED4-ECBF-44E8-A13F-EA0BB47232BE}" srcOrd="0" destOrd="0" presId="urn:microsoft.com/office/officeart/2005/8/layout/vProcess5"/>
    <dgm:cxn modelId="{E26C1314-51BB-4C4F-8223-387B16BB5FE0}" type="presOf" srcId="{8D300FED-7D40-4E95-94B3-B50B21722EDD}" destId="{925F9289-C36D-47B3-8D78-A13649654160}" srcOrd="1" destOrd="0" presId="urn:microsoft.com/office/officeart/2005/8/layout/vProcess5"/>
    <dgm:cxn modelId="{42B1EE0F-0EC8-4631-B46F-B82BFEF09373}" srcId="{BE99AABA-D0C1-426E-9C0A-F50D46CD9F8C}" destId="{EFE2D789-77FE-4DC1-86BB-149C398C2F18}" srcOrd="3" destOrd="0" parTransId="{224258E8-46AE-4CFA-863F-E287169AD829}" sibTransId="{5DA103D1-7ECB-4D60-9231-35D4A77905F1}"/>
    <dgm:cxn modelId="{8E8F8187-1F92-4D8B-9F6B-6174FC5773B7}" type="presOf" srcId="{9EB2205D-0B11-4907-ADF3-2BEF29C155AC}" destId="{BAA482A9-4C22-4FA8-BAB1-224E1F361AB4}" srcOrd="0" destOrd="0" presId="urn:microsoft.com/office/officeart/2005/8/layout/vProcess5"/>
    <dgm:cxn modelId="{A8F9A7DB-15D4-465C-B640-6DF8A0B25C58}" type="presOf" srcId="{5DA103D1-7ECB-4D60-9231-35D4A77905F1}" destId="{2863B78D-091A-41CC-A1CE-D8E9260C9B74}" srcOrd="0" destOrd="0" presId="urn:microsoft.com/office/officeart/2005/8/layout/vProcess5"/>
    <dgm:cxn modelId="{AE7F58E4-8087-4AEB-9E7C-CD2223EA327B}" type="presParOf" srcId="{37306E2F-95B3-4B5E-9CF3-E5134C26F04C}" destId="{E642C2B1-8BFA-45B6-B376-B41FB5AD1527}" srcOrd="0" destOrd="0" presId="urn:microsoft.com/office/officeart/2005/8/layout/vProcess5"/>
    <dgm:cxn modelId="{42064927-9E5A-47E2-B42A-BD0970B02FCE}" type="presParOf" srcId="{37306E2F-95B3-4B5E-9CF3-E5134C26F04C}" destId="{BAA482A9-4C22-4FA8-BAB1-224E1F361AB4}" srcOrd="1" destOrd="0" presId="urn:microsoft.com/office/officeart/2005/8/layout/vProcess5"/>
    <dgm:cxn modelId="{5CF6C600-E6C5-4BCD-A7FA-BD0B98222EBA}" type="presParOf" srcId="{37306E2F-95B3-4B5E-9CF3-E5134C26F04C}" destId="{D153C689-ADB9-4915-98E2-D2EA99DDDA0E}" srcOrd="2" destOrd="0" presId="urn:microsoft.com/office/officeart/2005/8/layout/vProcess5"/>
    <dgm:cxn modelId="{725C39B2-E776-419F-994F-106395BABCA9}" type="presParOf" srcId="{37306E2F-95B3-4B5E-9CF3-E5134C26F04C}" destId="{0F956ED4-ECBF-44E8-A13F-EA0BB47232BE}" srcOrd="3" destOrd="0" presId="urn:microsoft.com/office/officeart/2005/8/layout/vProcess5"/>
    <dgm:cxn modelId="{1B7F7450-2364-4A42-B968-9A5536F622DC}" type="presParOf" srcId="{37306E2F-95B3-4B5E-9CF3-E5134C26F04C}" destId="{954B898C-247B-4327-88B1-C0789080C0DF}" srcOrd="4" destOrd="0" presId="urn:microsoft.com/office/officeart/2005/8/layout/vProcess5"/>
    <dgm:cxn modelId="{507DC036-9AF6-41F0-A7C2-E011ACA21061}" type="presParOf" srcId="{37306E2F-95B3-4B5E-9CF3-E5134C26F04C}" destId="{289C0E8B-C333-4DDE-8F54-CAC42450784E}" srcOrd="5" destOrd="0" presId="urn:microsoft.com/office/officeart/2005/8/layout/vProcess5"/>
    <dgm:cxn modelId="{4F41B964-65EF-45BF-9E59-D728CA391A17}" type="presParOf" srcId="{37306E2F-95B3-4B5E-9CF3-E5134C26F04C}" destId="{FC3EA4F6-5A53-49EF-A300-AA473A86FBE7}" srcOrd="6" destOrd="0" presId="urn:microsoft.com/office/officeart/2005/8/layout/vProcess5"/>
    <dgm:cxn modelId="{789C6C0A-9760-42E4-A50B-47FE4499EA22}" type="presParOf" srcId="{37306E2F-95B3-4B5E-9CF3-E5134C26F04C}" destId="{272F5266-BED7-4F5B-93EB-72B75F093C89}" srcOrd="7" destOrd="0" presId="urn:microsoft.com/office/officeart/2005/8/layout/vProcess5"/>
    <dgm:cxn modelId="{4FB9789F-61E6-425B-B822-824F5FE154AE}" type="presParOf" srcId="{37306E2F-95B3-4B5E-9CF3-E5134C26F04C}" destId="{E89A4A26-9C43-470C-ADFC-8E0C0C8F85BE}" srcOrd="8" destOrd="0" presId="urn:microsoft.com/office/officeart/2005/8/layout/vProcess5"/>
    <dgm:cxn modelId="{38EE4279-BCE7-4D46-BBAB-523BD6775DE0}" type="presParOf" srcId="{37306E2F-95B3-4B5E-9CF3-E5134C26F04C}" destId="{2863B78D-091A-41CC-A1CE-D8E9260C9B74}" srcOrd="9" destOrd="0" presId="urn:microsoft.com/office/officeart/2005/8/layout/vProcess5"/>
    <dgm:cxn modelId="{30EF7EF7-782E-4731-86A5-C3514B8C8D11}" type="presParOf" srcId="{37306E2F-95B3-4B5E-9CF3-E5134C26F04C}" destId="{32191CF7-E2A6-4B47-A2EF-67C557469842}" srcOrd="10" destOrd="0" presId="urn:microsoft.com/office/officeart/2005/8/layout/vProcess5"/>
    <dgm:cxn modelId="{C6CDC746-A21C-4FE9-BBC0-E3F405E6990D}" type="presParOf" srcId="{37306E2F-95B3-4B5E-9CF3-E5134C26F04C}" destId="{925F9289-C36D-47B3-8D78-A13649654160}" srcOrd="11" destOrd="0" presId="urn:microsoft.com/office/officeart/2005/8/layout/vProcess5"/>
    <dgm:cxn modelId="{12B0FC0F-031F-44FC-9D17-FC40A7E504DA}" type="presParOf" srcId="{37306E2F-95B3-4B5E-9CF3-E5134C26F04C}" destId="{50F50CE9-9653-462D-AA01-D176E1410729}" srcOrd="12" destOrd="0" presId="urn:microsoft.com/office/officeart/2005/8/layout/vProcess5"/>
    <dgm:cxn modelId="{8B2E2A5A-3F71-4246-88BC-A37A665FAE8E}" type="presParOf" srcId="{37306E2F-95B3-4B5E-9CF3-E5134C26F04C}" destId="{00CEDF55-D570-4341-9F6E-955EE92897DB}" srcOrd="13" destOrd="0" presId="urn:microsoft.com/office/officeart/2005/8/layout/vProcess5"/>
    <dgm:cxn modelId="{1CD25373-F452-4827-8019-00DAB216361B}" type="presParOf" srcId="{37306E2F-95B3-4B5E-9CF3-E5134C26F04C}" destId="{236D90CE-3876-4A82-86E4-57237407CA43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1CA2D2-DFA3-4E47-B8C0-04BB4ACD59DF}">
      <dsp:nvSpPr>
        <dsp:cNvPr id="0" name=""/>
        <dsp:cNvSpPr/>
      </dsp:nvSpPr>
      <dsp:spPr>
        <a:xfrm>
          <a:off x="1018456" y="0"/>
          <a:ext cx="6192688" cy="619268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700" kern="1200" dirty="0" smtClean="0"/>
            <a:t>comunità</a:t>
          </a:r>
          <a:endParaRPr lang="it-IT" sz="2700" kern="1200" dirty="0"/>
        </a:p>
      </dsp:txBody>
      <dsp:txXfrm>
        <a:off x="3249062" y="309634"/>
        <a:ext cx="1731475" cy="928903"/>
      </dsp:txXfrm>
    </dsp:sp>
    <dsp:sp modelId="{C0A5A2C1-C3CB-4845-BCD0-66C9B466C1F6}">
      <dsp:nvSpPr>
        <dsp:cNvPr id="0" name=""/>
        <dsp:cNvSpPr/>
      </dsp:nvSpPr>
      <dsp:spPr>
        <a:xfrm>
          <a:off x="1637724" y="1238537"/>
          <a:ext cx="4954150" cy="4954150"/>
        </a:xfrm>
        <a:prstGeom prst="ellipse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700" kern="1200" dirty="0" smtClean="0"/>
            <a:t>scuola</a:t>
          </a:r>
          <a:endParaRPr lang="it-IT" sz="2700" kern="1200" dirty="0"/>
        </a:p>
      </dsp:txBody>
      <dsp:txXfrm>
        <a:off x="3249062" y="1535786"/>
        <a:ext cx="1731475" cy="891747"/>
      </dsp:txXfrm>
    </dsp:sp>
    <dsp:sp modelId="{34240DCA-8491-4FBD-A933-22038B709B88}">
      <dsp:nvSpPr>
        <dsp:cNvPr id="0" name=""/>
        <dsp:cNvSpPr/>
      </dsp:nvSpPr>
      <dsp:spPr>
        <a:xfrm>
          <a:off x="2256993" y="2477075"/>
          <a:ext cx="3715612" cy="3715612"/>
        </a:xfrm>
        <a:prstGeom prst="ellipse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700" kern="1200" dirty="0" smtClean="0"/>
            <a:t>famiglia</a:t>
          </a:r>
          <a:endParaRPr lang="it-IT" sz="2700" kern="1200" dirty="0"/>
        </a:p>
      </dsp:txBody>
      <dsp:txXfrm>
        <a:off x="3249062" y="2755746"/>
        <a:ext cx="1731475" cy="836012"/>
      </dsp:txXfrm>
    </dsp:sp>
    <dsp:sp modelId="{67D6ED8C-0FF8-4B13-A20E-5D0F97CF86FC}">
      <dsp:nvSpPr>
        <dsp:cNvPr id="0" name=""/>
        <dsp:cNvSpPr/>
      </dsp:nvSpPr>
      <dsp:spPr>
        <a:xfrm>
          <a:off x="2876262" y="3715612"/>
          <a:ext cx="2477075" cy="2477075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700" kern="1200" dirty="0" smtClean="0"/>
            <a:t>alunno</a:t>
          </a:r>
          <a:endParaRPr lang="it-IT" sz="2700" kern="1200" dirty="0"/>
        </a:p>
      </dsp:txBody>
      <dsp:txXfrm>
        <a:off x="3239021" y="4334881"/>
        <a:ext cx="1751556" cy="123853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1A881D-80BB-4222-9019-AED68F981EE5}">
      <dsp:nvSpPr>
        <dsp:cNvPr id="0" name=""/>
        <dsp:cNvSpPr/>
      </dsp:nvSpPr>
      <dsp:spPr>
        <a:xfrm>
          <a:off x="588665" y="0"/>
          <a:ext cx="6671541" cy="5616624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775B27-51E7-4921-8552-1203927EFE64}">
      <dsp:nvSpPr>
        <dsp:cNvPr id="0" name=""/>
        <dsp:cNvSpPr/>
      </dsp:nvSpPr>
      <dsp:spPr>
        <a:xfrm>
          <a:off x="8431" y="1684987"/>
          <a:ext cx="2526355" cy="224664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700" kern="1200" dirty="0" smtClean="0"/>
            <a:t>Buona comunicazione</a:t>
          </a:r>
          <a:endParaRPr lang="it-IT" sz="2700" kern="1200" dirty="0"/>
        </a:p>
      </dsp:txBody>
      <dsp:txXfrm>
        <a:off x="8431" y="1684987"/>
        <a:ext cx="2526355" cy="2246649"/>
      </dsp:txXfrm>
    </dsp:sp>
    <dsp:sp modelId="{88558088-11E3-404E-B875-3E8798CBFAFA}">
      <dsp:nvSpPr>
        <dsp:cNvPr id="0" name=""/>
        <dsp:cNvSpPr/>
      </dsp:nvSpPr>
      <dsp:spPr>
        <a:xfrm>
          <a:off x="2661258" y="1684987"/>
          <a:ext cx="2526355" cy="2246649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700" kern="1200" dirty="0" smtClean="0"/>
            <a:t>Buona relazione</a:t>
          </a:r>
          <a:endParaRPr lang="it-IT" sz="2700" kern="1200" dirty="0"/>
        </a:p>
      </dsp:txBody>
      <dsp:txXfrm>
        <a:off x="2661258" y="1684987"/>
        <a:ext cx="2526355" cy="2246649"/>
      </dsp:txXfrm>
    </dsp:sp>
    <dsp:sp modelId="{461D745E-8E7F-4BA0-A2D4-9324244C6772}">
      <dsp:nvSpPr>
        <dsp:cNvPr id="0" name=""/>
        <dsp:cNvSpPr/>
      </dsp:nvSpPr>
      <dsp:spPr>
        <a:xfrm>
          <a:off x="5314084" y="1684987"/>
          <a:ext cx="2526355" cy="2246649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700" kern="1200" dirty="0" smtClean="0"/>
            <a:t>Alleanza educativa</a:t>
          </a:r>
          <a:endParaRPr lang="it-IT" sz="2700" kern="1200" dirty="0"/>
        </a:p>
      </dsp:txBody>
      <dsp:txXfrm>
        <a:off x="5314084" y="1684987"/>
        <a:ext cx="2526355" cy="224664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A482A9-4C22-4FA8-BAB1-224E1F361AB4}">
      <dsp:nvSpPr>
        <dsp:cNvPr id="0" name=""/>
        <dsp:cNvSpPr/>
      </dsp:nvSpPr>
      <dsp:spPr>
        <a:xfrm>
          <a:off x="0" y="0"/>
          <a:ext cx="6320862" cy="9073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/>
            <a:t>Coinvolgere, valorizzare e favorire la partecipazione della famiglia</a:t>
          </a:r>
          <a:endParaRPr lang="it-IT" sz="2400" kern="1200" dirty="0"/>
        </a:p>
      </dsp:txBody>
      <dsp:txXfrm>
        <a:off x="0" y="0"/>
        <a:ext cx="5288807" cy="907300"/>
      </dsp:txXfrm>
    </dsp:sp>
    <dsp:sp modelId="{D153C689-ADB9-4915-98E2-D2EA99DDDA0E}">
      <dsp:nvSpPr>
        <dsp:cNvPr id="0" name=""/>
        <dsp:cNvSpPr/>
      </dsp:nvSpPr>
      <dsp:spPr>
        <a:xfrm>
          <a:off x="472012" y="1033314"/>
          <a:ext cx="6320862" cy="9073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err="1" smtClean="0"/>
            <a:t>Co-educare</a:t>
          </a:r>
          <a:endParaRPr lang="it-IT" sz="2400" kern="1200" dirty="0"/>
        </a:p>
      </dsp:txBody>
      <dsp:txXfrm>
        <a:off x="472012" y="1033314"/>
        <a:ext cx="5259104" cy="907300"/>
      </dsp:txXfrm>
    </dsp:sp>
    <dsp:sp modelId="{0F956ED4-ECBF-44E8-A13F-EA0BB47232BE}">
      <dsp:nvSpPr>
        <dsp:cNvPr id="0" name=""/>
        <dsp:cNvSpPr/>
      </dsp:nvSpPr>
      <dsp:spPr>
        <a:xfrm>
          <a:off x="944024" y="2066629"/>
          <a:ext cx="6320862" cy="9073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/>
            <a:t>Co-operare </a:t>
          </a:r>
          <a:endParaRPr lang="it-IT" sz="2400" kern="1200" dirty="0"/>
        </a:p>
      </dsp:txBody>
      <dsp:txXfrm>
        <a:off x="944024" y="2066629"/>
        <a:ext cx="5259104" cy="907300"/>
      </dsp:txXfrm>
    </dsp:sp>
    <dsp:sp modelId="{954B898C-247B-4327-88B1-C0789080C0DF}">
      <dsp:nvSpPr>
        <dsp:cNvPr id="0" name=""/>
        <dsp:cNvSpPr/>
      </dsp:nvSpPr>
      <dsp:spPr>
        <a:xfrm>
          <a:off x="1416037" y="3099944"/>
          <a:ext cx="6320862" cy="9073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err="1" smtClean="0"/>
            <a:t>Co-apprendere</a:t>
          </a:r>
          <a:endParaRPr lang="it-IT" sz="2400" kern="1200" dirty="0"/>
        </a:p>
      </dsp:txBody>
      <dsp:txXfrm>
        <a:off x="1416037" y="3099944"/>
        <a:ext cx="5259104" cy="907300"/>
      </dsp:txXfrm>
    </dsp:sp>
    <dsp:sp modelId="{289C0E8B-C333-4DDE-8F54-CAC42450784E}">
      <dsp:nvSpPr>
        <dsp:cNvPr id="0" name=""/>
        <dsp:cNvSpPr/>
      </dsp:nvSpPr>
      <dsp:spPr>
        <a:xfrm>
          <a:off x="1888049" y="4133259"/>
          <a:ext cx="6320862" cy="9073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err="1" smtClean="0"/>
            <a:t>Co-progettare</a:t>
          </a:r>
          <a:endParaRPr lang="it-IT" sz="2400" kern="1200" dirty="0"/>
        </a:p>
      </dsp:txBody>
      <dsp:txXfrm>
        <a:off x="1888049" y="4133259"/>
        <a:ext cx="5259104" cy="907300"/>
      </dsp:txXfrm>
    </dsp:sp>
    <dsp:sp modelId="{FC3EA4F6-5A53-49EF-A300-AA473A86FBE7}">
      <dsp:nvSpPr>
        <dsp:cNvPr id="0" name=""/>
        <dsp:cNvSpPr/>
      </dsp:nvSpPr>
      <dsp:spPr>
        <a:xfrm>
          <a:off x="5731116" y="662833"/>
          <a:ext cx="589745" cy="58974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600" kern="1200"/>
        </a:p>
      </dsp:txBody>
      <dsp:txXfrm>
        <a:off x="5731116" y="662833"/>
        <a:ext cx="589745" cy="589745"/>
      </dsp:txXfrm>
    </dsp:sp>
    <dsp:sp modelId="{272F5266-BED7-4F5B-93EB-72B75F093C89}">
      <dsp:nvSpPr>
        <dsp:cNvPr id="0" name=""/>
        <dsp:cNvSpPr/>
      </dsp:nvSpPr>
      <dsp:spPr>
        <a:xfrm>
          <a:off x="6203129" y="1696148"/>
          <a:ext cx="589745" cy="58974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600" kern="1200"/>
        </a:p>
      </dsp:txBody>
      <dsp:txXfrm>
        <a:off x="6203129" y="1696148"/>
        <a:ext cx="589745" cy="589745"/>
      </dsp:txXfrm>
    </dsp:sp>
    <dsp:sp modelId="{E89A4A26-9C43-470C-ADFC-8E0C0C8F85BE}">
      <dsp:nvSpPr>
        <dsp:cNvPr id="0" name=""/>
        <dsp:cNvSpPr/>
      </dsp:nvSpPr>
      <dsp:spPr>
        <a:xfrm>
          <a:off x="6675141" y="2714341"/>
          <a:ext cx="589745" cy="58974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600" kern="1200"/>
        </a:p>
      </dsp:txBody>
      <dsp:txXfrm>
        <a:off x="6675141" y="2714341"/>
        <a:ext cx="589745" cy="589745"/>
      </dsp:txXfrm>
    </dsp:sp>
    <dsp:sp modelId="{2863B78D-091A-41CC-A1CE-D8E9260C9B74}">
      <dsp:nvSpPr>
        <dsp:cNvPr id="0" name=""/>
        <dsp:cNvSpPr/>
      </dsp:nvSpPr>
      <dsp:spPr>
        <a:xfrm>
          <a:off x="7147154" y="3757737"/>
          <a:ext cx="589745" cy="58974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600" kern="1200"/>
        </a:p>
      </dsp:txBody>
      <dsp:txXfrm>
        <a:off x="7147154" y="3757737"/>
        <a:ext cx="589745" cy="5897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F371D-B2ED-479C-AB8A-D53BC24B76BB}" type="datetimeFigureOut">
              <a:rPr lang="it-IT" smtClean="0"/>
              <a:pPr/>
              <a:t>19/02/2013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D2233-2FAE-4370-A873-A912A8F4DCAD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BEA1-9723-41CE-8E7E-92BD1959FAEA}" type="datetimeFigureOut">
              <a:rPr lang="it-IT" smtClean="0"/>
              <a:pPr/>
              <a:t>19/02/2013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601-BB20-4824-807A-CBB7F6134F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BEA1-9723-41CE-8E7E-92BD1959FAEA}" type="datetimeFigureOut">
              <a:rPr lang="it-IT" smtClean="0"/>
              <a:pPr/>
              <a:t>19/02/2013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601-BB20-4824-807A-CBB7F6134F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BEA1-9723-41CE-8E7E-92BD1959FAEA}" type="datetimeFigureOut">
              <a:rPr lang="it-IT" smtClean="0"/>
              <a:pPr/>
              <a:t>19/02/2013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601-BB20-4824-807A-CBB7F6134F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BEA1-9723-41CE-8E7E-92BD1959FAEA}" type="datetimeFigureOut">
              <a:rPr lang="it-IT" smtClean="0"/>
              <a:pPr/>
              <a:t>19/02/2013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601-BB20-4824-807A-CBB7F6134F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BEA1-9723-41CE-8E7E-92BD1959FAEA}" type="datetimeFigureOut">
              <a:rPr lang="it-IT" smtClean="0"/>
              <a:pPr/>
              <a:t>19/02/2013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601-BB20-4824-807A-CBB7F6134F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BEA1-9723-41CE-8E7E-92BD1959FAEA}" type="datetimeFigureOut">
              <a:rPr lang="it-IT" smtClean="0"/>
              <a:pPr/>
              <a:t>19/02/2013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601-BB20-4824-807A-CBB7F6134F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BEA1-9723-41CE-8E7E-92BD1959FAEA}" type="datetimeFigureOut">
              <a:rPr lang="it-IT" smtClean="0"/>
              <a:pPr/>
              <a:t>19/02/2013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601-BB20-4824-807A-CBB7F6134F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BEA1-9723-41CE-8E7E-92BD1959FAEA}" type="datetimeFigureOut">
              <a:rPr lang="it-IT" smtClean="0"/>
              <a:pPr/>
              <a:t>19/02/2013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601-BB20-4824-807A-CBB7F6134F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BEA1-9723-41CE-8E7E-92BD1959FAEA}" type="datetimeFigureOut">
              <a:rPr lang="it-IT" smtClean="0"/>
              <a:pPr/>
              <a:t>19/02/2013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601-BB20-4824-807A-CBB7F6134F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BEA1-9723-41CE-8E7E-92BD1959FAEA}" type="datetimeFigureOut">
              <a:rPr lang="it-IT" smtClean="0"/>
              <a:pPr/>
              <a:t>19/02/2013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601-BB20-4824-807A-CBB7F6134F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BEA1-9723-41CE-8E7E-92BD1959FAEA}" type="datetimeFigureOut">
              <a:rPr lang="it-IT" smtClean="0"/>
              <a:pPr/>
              <a:t>19/02/2013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9601-BB20-4824-807A-CBB7F6134F6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DBEA1-9723-41CE-8E7E-92BD1959FAEA}" type="datetimeFigureOut">
              <a:rPr lang="it-IT" smtClean="0"/>
              <a:pPr/>
              <a:t>19/02/2013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C9601-BB20-4824-807A-CBB7F6134F6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67544" y="144016"/>
            <a:ext cx="8280920" cy="9807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it-IT" sz="3200" b="1" dirty="0">
                <a:solidFill>
                  <a:schemeClr val="accent6"/>
                </a:solidFill>
              </a:rPr>
              <a:t>LA SCUOLA E LA FAMIGLIA </a:t>
            </a:r>
            <a:r>
              <a:rPr lang="it-IT" sz="3200" b="1" dirty="0" smtClean="0">
                <a:solidFill>
                  <a:schemeClr val="accent6"/>
                </a:solidFill>
              </a:rPr>
              <a:t>NEL </a:t>
            </a:r>
            <a:r>
              <a:rPr lang="it-IT" sz="3200" b="1" dirty="0">
                <a:solidFill>
                  <a:schemeClr val="accent6"/>
                </a:solidFill>
              </a:rPr>
              <a:t>PROGETTO </a:t>
            </a:r>
            <a:r>
              <a:rPr lang="it-IT" sz="3200" b="1" dirty="0" err="1">
                <a:solidFill>
                  <a:schemeClr val="accent6"/>
                </a:solidFill>
              </a:rPr>
              <a:t>DI</a:t>
            </a:r>
            <a:r>
              <a:rPr lang="it-IT" sz="3200" b="1" dirty="0">
                <a:solidFill>
                  <a:schemeClr val="accent6"/>
                </a:solidFill>
              </a:rPr>
              <a:t> </a:t>
            </a:r>
            <a:r>
              <a:rPr lang="it-IT" sz="3200" b="1" dirty="0" smtClean="0">
                <a:solidFill>
                  <a:schemeClr val="accent6"/>
                </a:solidFill>
              </a:rPr>
              <a:t>VITA</a:t>
            </a: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sz="2700" b="1" dirty="0"/>
              <a:t>Tracciare nuove strade per costruire nuove </a:t>
            </a:r>
            <a:r>
              <a:rPr lang="it-IT" sz="2700" b="1" dirty="0" err="1" smtClean="0"/>
              <a:t>inte</a:t>
            </a:r>
            <a:r>
              <a:rPr lang="it-IT" sz="2700" b="1" dirty="0" err="1" smtClean="0">
                <a:solidFill>
                  <a:schemeClr val="accent6"/>
                </a:solidFill>
              </a:rPr>
              <a:t>G</a:t>
            </a:r>
            <a:r>
              <a:rPr lang="it-IT" sz="2700" b="1" dirty="0" err="1" smtClean="0"/>
              <a:t>razioni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99592" y="5472608"/>
            <a:ext cx="7344816" cy="908720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sz="2600" dirty="0" smtClean="0">
                <a:solidFill>
                  <a:schemeClr val="accent6">
                    <a:lumMod val="75000"/>
                  </a:schemeClr>
                </a:solidFill>
              </a:rPr>
              <a:t>19</a:t>
            </a:r>
            <a:r>
              <a:rPr lang="it-IT" sz="2600" dirty="0" smtClean="0">
                <a:solidFill>
                  <a:schemeClr val="accent6">
                    <a:lumMod val="75000"/>
                  </a:schemeClr>
                </a:solidFill>
              </a:rPr>
              <a:t> febbraio </a:t>
            </a:r>
            <a:r>
              <a:rPr lang="it-IT" sz="2600" dirty="0" smtClean="0">
                <a:solidFill>
                  <a:schemeClr val="accent6">
                    <a:lumMod val="75000"/>
                  </a:schemeClr>
                </a:solidFill>
              </a:rPr>
              <a:t>2013 - </a:t>
            </a:r>
            <a:r>
              <a:rPr lang="it-IT" sz="2400" dirty="0" smtClean="0">
                <a:solidFill>
                  <a:schemeClr val="accent6">
                    <a:lumMod val="75000"/>
                  </a:schemeClr>
                </a:solidFill>
              </a:rPr>
              <a:t>andrea.fianco@unimi.it</a:t>
            </a:r>
            <a:endParaRPr lang="it-IT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ro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817" y="1196752"/>
            <a:ext cx="7783615" cy="4221622"/>
          </a:xfrm>
          <a:prstGeom prst="rect">
            <a:avLst/>
          </a:prstGeom>
          <a:noFill/>
          <a:ln w="28575" algn="in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6093296"/>
            <a:ext cx="2584518" cy="555030"/>
          </a:xfrm>
          <a:prstGeom prst="rect">
            <a:avLst/>
          </a:prstGeom>
          <a:noFill/>
          <a:ln w="9525" algn="ctr"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43808" y="2636912"/>
            <a:ext cx="3168352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it-IT" sz="2800" dirty="0" smtClean="0"/>
              <a:t>Cultura e disabilità</a:t>
            </a:r>
            <a:endParaRPr lang="it-IT" sz="2800" dirty="0"/>
          </a:p>
        </p:txBody>
      </p:sp>
      <p:sp>
        <p:nvSpPr>
          <p:cNvPr id="4" name="Ovale 3"/>
          <p:cNvSpPr/>
          <p:nvPr/>
        </p:nvSpPr>
        <p:spPr>
          <a:xfrm>
            <a:off x="2411760" y="260648"/>
            <a:ext cx="3312368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/>
              <a:t>Atteggiamenti culturali</a:t>
            </a:r>
          </a:p>
        </p:txBody>
      </p:sp>
      <p:sp>
        <p:nvSpPr>
          <p:cNvPr id="5" name="Ovale 4"/>
          <p:cNvSpPr/>
          <p:nvPr/>
        </p:nvSpPr>
        <p:spPr>
          <a:xfrm>
            <a:off x="5508104" y="620688"/>
            <a:ext cx="3312368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/>
              <a:t>Atteggiamenti sociali</a:t>
            </a:r>
          </a:p>
        </p:txBody>
      </p:sp>
      <p:sp>
        <p:nvSpPr>
          <p:cNvPr id="6" name="Ovale 5"/>
          <p:cNvSpPr/>
          <p:nvPr/>
        </p:nvSpPr>
        <p:spPr>
          <a:xfrm>
            <a:off x="2483768" y="4365104"/>
            <a:ext cx="3456384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2800" dirty="0" err="1" smtClean="0"/>
              <a:t>Etichettamento</a:t>
            </a:r>
            <a:endParaRPr lang="it-IT" sz="2800" dirty="0" smtClean="0"/>
          </a:p>
        </p:txBody>
      </p:sp>
      <p:sp>
        <p:nvSpPr>
          <p:cNvPr id="7" name="Ovale 6"/>
          <p:cNvSpPr/>
          <p:nvPr/>
        </p:nvSpPr>
        <p:spPr>
          <a:xfrm>
            <a:off x="0" y="3212976"/>
            <a:ext cx="3312368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/>
              <a:t>Stereotipi</a:t>
            </a:r>
          </a:p>
        </p:txBody>
      </p:sp>
      <p:sp>
        <p:nvSpPr>
          <p:cNvPr id="9" name="Ovale 8"/>
          <p:cNvSpPr/>
          <p:nvPr/>
        </p:nvSpPr>
        <p:spPr>
          <a:xfrm>
            <a:off x="0" y="1412776"/>
            <a:ext cx="3312368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/>
              <a:t>Legislazione</a:t>
            </a:r>
          </a:p>
        </p:txBody>
      </p:sp>
      <p:sp>
        <p:nvSpPr>
          <p:cNvPr id="10" name="Ovale 9"/>
          <p:cNvSpPr/>
          <p:nvPr/>
        </p:nvSpPr>
        <p:spPr>
          <a:xfrm>
            <a:off x="5580112" y="4005064"/>
            <a:ext cx="3312368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/>
              <a:t>Politiche inclusive</a:t>
            </a:r>
          </a:p>
        </p:txBody>
      </p:sp>
      <p:sp>
        <p:nvSpPr>
          <p:cNvPr id="11" name="Ovale 10"/>
          <p:cNvSpPr/>
          <p:nvPr/>
        </p:nvSpPr>
        <p:spPr>
          <a:xfrm>
            <a:off x="5831632" y="2348880"/>
            <a:ext cx="3312368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/>
              <a:t>Modelli culturali</a:t>
            </a:r>
            <a:endParaRPr lang="it-IT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e 4"/>
          <p:cNvSpPr/>
          <p:nvPr/>
        </p:nvSpPr>
        <p:spPr>
          <a:xfrm>
            <a:off x="2987824" y="260648"/>
            <a:ext cx="2664296" cy="144016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dirty="0" smtClean="0"/>
              <a:t>Società liquida</a:t>
            </a:r>
            <a:endParaRPr lang="it-IT" sz="2000" dirty="0"/>
          </a:p>
        </p:txBody>
      </p:sp>
      <p:sp>
        <p:nvSpPr>
          <p:cNvPr id="6" name="Ovale 5"/>
          <p:cNvSpPr/>
          <p:nvPr/>
        </p:nvSpPr>
        <p:spPr>
          <a:xfrm>
            <a:off x="5796136" y="4005064"/>
            <a:ext cx="2664296" cy="129614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/>
              <a:t>Famiglie monoparentali</a:t>
            </a:r>
            <a:endParaRPr lang="it-IT" sz="2000" dirty="0"/>
          </a:p>
        </p:txBody>
      </p:sp>
      <p:sp>
        <p:nvSpPr>
          <p:cNvPr id="7" name="Ovale 6"/>
          <p:cNvSpPr/>
          <p:nvPr/>
        </p:nvSpPr>
        <p:spPr>
          <a:xfrm>
            <a:off x="467544" y="3068960"/>
            <a:ext cx="2664296" cy="122413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/>
              <a:t>Crisi </a:t>
            </a:r>
            <a:endParaRPr lang="it-IT" sz="2000" dirty="0"/>
          </a:p>
        </p:txBody>
      </p:sp>
      <p:sp>
        <p:nvSpPr>
          <p:cNvPr id="8" name="Ovale 7"/>
          <p:cNvSpPr/>
          <p:nvPr/>
        </p:nvSpPr>
        <p:spPr>
          <a:xfrm>
            <a:off x="3707904" y="4869160"/>
            <a:ext cx="2664296" cy="134644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/>
              <a:t>Multiculturalità</a:t>
            </a:r>
            <a:endParaRPr lang="it-IT" sz="2000" dirty="0"/>
          </a:p>
        </p:txBody>
      </p:sp>
      <p:sp>
        <p:nvSpPr>
          <p:cNvPr id="9" name="Ovale 8"/>
          <p:cNvSpPr/>
          <p:nvPr/>
        </p:nvSpPr>
        <p:spPr>
          <a:xfrm>
            <a:off x="6084168" y="2492896"/>
            <a:ext cx="2664296" cy="127444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dirty="0" smtClean="0"/>
              <a:t>Separazioni</a:t>
            </a:r>
            <a:endParaRPr lang="it-IT" sz="2000" dirty="0"/>
          </a:p>
        </p:txBody>
      </p:sp>
      <p:sp>
        <p:nvSpPr>
          <p:cNvPr id="10" name="Ovale 9"/>
          <p:cNvSpPr/>
          <p:nvPr/>
        </p:nvSpPr>
        <p:spPr>
          <a:xfrm>
            <a:off x="755576" y="1412776"/>
            <a:ext cx="2664296" cy="129614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/>
              <a:t>Cambiamenti ruolo di genere</a:t>
            </a:r>
            <a:endParaRPr lang="it-IT" sz="2000" dirty="0"/>
          </a:p>
        </p:txBody>
      </p:sp>
      <p:sp>
        <p:nvSpPr>
          <p:cNvPr id="11" name="Ovale 10"/>
          <p:cNvSpPr/>
          <p:nvPr/>
        </p:nvSpPr>
        <p:spPr>
          <a:xfrm>
            <a:off x="1043608" y="4437112"/>
            <a:ext cx="2664296" cy="13464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/>
              <a:t>Precarietà</a:t>
            </a:r>
            <a:endParaRPr lang="it-IT" sz="2000" dirty="0"/>
          </a:p>
        </p:txBody>
      </p:sp>
      <p:sp>
        <p:nvSpPr>
          <p:cNvPr id="13" name="Rettangolo 12"/>
          <p:cNvSpPr/>
          <p:nvPr/>
        </p:nvSpPr>
        <p:spPr>
          <a:xfrm>
            <a:off x="3491880" y="2276872"/>
            <a:ext cx="2304256" cy="1800200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400" dirty="0" smtClean="0"/>
              <a:t>LA FAMIGLIA OGGI</a:t>
            </a:r>
            <a:endParaRPr lang="it-IT" sz="2400" dirty="0"/>
          </a:p>
        </p:txBody>
      </p:sp>
      <p:sp>
        <p:nvSpPr>
          <p:cNvPr id="14" name="Ovale 13"/>
          <p:cNvSpPr/>
          <p:nvPr/>
        </p:nvSpPr>
        <p:spPr>
          <a:xfrm>
            <a:off x="5724128" y="908720"/>
            <a:ext cx="2664296" cy="136815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dirty="0" smtClean="0"/>
              <a:t>Continue riconfigurazioni</a:t>
            </a:r>
            <a:endParaRPr lang="it-IT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uppo 79"/>
          <p:cNvGrpSpPr/>
          <p:nvPr/>
        </p:nvGrpSpPr>
        <p:grpSpPr>
          <a:xfrm>
            <a:off x="395536" y="1340768"/>
            <a:ext cx="8352928" cy="5256584"/>
            <a:chOff x="179512" y="1115452"/>
            <a:chExt cx="8640960" cy="5481900"/>
          </a:xfrm>
        </p:grpSpPr>
        <p:sp>
          <p:nvSpPr>
            <p:cNvPr id="5" name="Ovale 4"/>
            <p:cNvSpPr/>
            <p:nvPr/>
          </p:nvSpPr>
          <p:spPr>
            <a:xfrm>
              <a:off x="179512" y="1115452"/>
              <a:ext cx="2160240" cy="1224136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600" dirty="0" smtClean="0"/>
                <a:t>Nascita di un bambino con disabilità</a:t>
              </a:r>
              <a:endParaRPr lang="it-IT" sz="1600" dirty="0"/>
            </a:p>
          </p:txBody>
        </p:sp>
        <p:sp>
          <p:nvSpPr>
            <p:cNvPr id="6" name="Ovale 5"/>
            <p:cNvSpPr/>
            <p:nvPr/>
          </p:nvSpPr>
          <p:spPr>
            <a:xfrm>
              <a:off x="251520" y="2843644"/>
              <a:ext cx="2016224" cy="1224136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600" dirty="0" smtClean="0"/>
                <a:t>Vulnerabilità e blocco</a:t>
              </a:r>
              <a:endParaRPr lang="it-IT" sz="1600" dirty="0"/>
            </a:p>
          </p:txBody>
        </p:sp>
        <p:sp>
          <p:nvSpPr>
            <p:cNvPr id="7" name="Ovale 6"/>
            <p:cNvSpPr/>
            <p:nvPr/>
          </p:nvSpPr>
          <p:spPr>
            <a:xfrm>
              <a:off x="2555776" y="2843644"/>
              <a:ext cx="1440160" cy="12241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600" dirty="0" smtClean="0"/>
                <a:t>Tipo di disabilità</a:t>
              </a:r>
              <a:endParaRPr lang="it-IT" sz="1600" dirty="0"/>
            </a:p>
          </p:txBody>
        </p:sp>
        <p:sp>
          <p:nvSpPr>
            <p:cNvPr id="8" name="Ovale 7"/>
            <p:cNvSpPr/>
            <p:nvPr/>
          </p:nvSpPr>
          <p:spPr>
            <a:xfrm>
              <a:off x="5004048" y="2915652"/>
              <a:ext cx="1944216" cy="12241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600" dirty="0" err="1" smtClean="0"/>
                <a:t>Problem</a:t>
              </a:r>
              <a:r>
                <a:rPr lang="it-IT" sz="1600" dirty="0" smtClean="0"/>
                <a:t> </a:t>
              </a:r>
              <a:r>
                <a:rPr lang="it-IT" sz="1600" dirty="0" err="1" smtClean="0"/>
                <a:t>solving</a:t>
              </a:r>
              <a:r>
                <a:rPr lang="it-IT" sz="1600" dirty="0" smtClean="0"/>
                <a:t> e </a:t>
              </a:r>
              <a:r>
                <a:rPr lang="it-IT" sz="1600" dirty="0" err="1" smtClean="0"/>
                <a:t>coping</a:t>
              </a:r>
              <a:endParaRPr lang="it-IT" sz="1600" dirty="0"/>
            </a:p>
          </p:txBody>
        </p:sp>
        <p:sp>
          <p:nvSpPr>
            <p:cNvPr id="9" name="Ovale 8"/>
            <p:cNvSpPr/>
            <p:nvPr/>
          </p:nvSpPr>
          <p:spPr>
            <a:xfrm>
              <a:off x="3995936" y="4643844"/>
              <a:ext cx="1944216" cy="12241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600" dirty="0" smtClean="0"/>
                <a:t>Risorse della famiglia</a:t>
              </a:r>
              <a:endParaRPr lang="it-IT" sz="1600" dirty="0"/>
            </a:p>
          </p:txBody>
        </p:sp>
        <p:sp>
          <p:nvSpPr>
            <p:cNvPr id="10" name="Ovale 9"/>
            <p:cNvSpPr/>
            <p:nvPr/>
          </p:nvSpPr>
          <p:spPr>
            <a:xfrm>
              <a:off x="3779912" y="1331476"/>
              <a:ext cx="2088232" cy="12241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600" dirty="0" smtClean="0"/>
                <a:t>Valutazione della famiglia</a:t>
              </a:r>
              <a:endParaRPr lang="it-IT" sz="1600" dirty="0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7308304" y="1190547"/>
              <a:ext cx="1512168" cy="533171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dirty="0" smtClean="0"/>
                <a:t>Adattamento di successo</a:t>
              </a:r>
            </a:p>
            <a:p>
              <a:pPr algn="ctr"/>
              <a:endParaRPr lang="it-IT" sz="1600" dirty="0" smtClean="0"/>
            </a:p>
            <a:p>
              <a:pPr algn="ctr"/>
              <a:endParaRPr lang="it-IT" sz="1600" dirty="0" smtClean="0"/>
            </a:p>
            <a:p>
              <a:pPr algn="ctr"/>
              <a:endParaRPr lang="it-IT" sz="1600" dirty="0" smtClean="0"/>
            </a:p>
            <a:p>
              <a:pPr algn="ctr"/>
              <a:endParaRPr lang="it-IT" sz="1600" dirty="0" smtClean="0"/>
            </a:p>
            <a:p>
              <a:pPr algn="ctr"/>
              <a:endParaRPr lang="it-IT" sz="1600" dirty="0" smtClean="0"/>
            </a:p>
            <a:p>
              <a:pPr algn="ctr"/>
              <a:endParaRPr lang="it-IT" sz="1600" dirty="0" smtClean="0"/>
            </a:p>
            <a:p>
              <a:pPr algn="ctr"/>
              <a:endParaRPr lang="it-IT" sz="1600" dirty="0" smtClean="0"/>
            </a:p>
            <a:p>
              <a:pPr algn="ctr"/>
              <a:r>
                <a:rPr lang="it-IT" sz="1600" dirty="0" smtClean="0"/>
                <a:t>Mal adattamento crisi</a:t>
              </a:r>
              <a:endParaRPr lang="it-IT" sz="1600" dirty="0"/>
            </a:p>
          </p:txBody>
        </p:sp>
        <p:cxnSp>
          <p:nvCxnSpPr>
            <p:cNvPr id="15" name="Connettore 2 14"/>
            <p:cNvCxnSpPr>
              <a:stCxn id="7" idx="7"/>
              <a:endCxn id="10" idx="3"/>
            </p:cNvCxnSpPr>
            <p:nvPr/>
          </p:nvCxnSpPr>
          <p:spPr>
            <a:xfrm flipV="1">
              <a:off x="3785029" y="2376342"/>
              <a:ext cx="300698" cy="64657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nettore 2 18"/>
            <p:cNvCxnSpPr>
              <a:stCxn id="7" idx="5"/>
              <a:endCxn id="9" idx="1"/>
            </p:cNvCxnSpPr>
            <p:nvPr/>
          </p:nvCxnSpPr>
          <p:spPr>
            <a:xfrm>
              <a:off x="3785029" y="3888510"/>
              <a:ext cx="495631" cy="934604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Connettore 2 20"/>
            <p:cNvCxnSpPr>
              <a:stCxn id="6" idx="6"/>
              <a:endCxn id="7" idx="2"/>
            </p:cNvCxnSpPr>
            <p:nvPr/>
          </p:nvCxnSpPr>
          <p:spPr>
            <a:xfrm>
              <a:off x="2267744" y="3455712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2 22"/>
            <p:cNvCxnSpPr>
              <a:stCxn id="10" idx="5"/>
              <a:endCxn id="8" idx="0"/>
            </p:cNvCxnSpPr>
            <p:nvPr/>
          </p:nvCxnSpPr>
          <p:spPr>
            <a:xfrm>
              <a:off x="5562329" y="2376342"/>
              <a:ext cx="413827" cy="53931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Connettore 2 24"/>
            <p:cNvCxnSpPr>
              <a:stCxn id="9" idx="7"/>
              <a:endCxn id="8" idx="4"/>
            </p:cNvCxnSpPr>
            <p:nvPr/>
          </p:nvCxnSpPr>
          <p:spPr>
            <a:xfrm flipV="1">
              <a:off x="5655428" y="4139788"/>
              <a:ext cx="320728" cy="68332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nettore 2 26"/>
            <p:cNvCxnSpPr>
              <a:stCxn id="8" idx="6"/>
              <a:endCxn id="11" idx="1"/>
            </p:cNvCxnSpPr>
            <p:nvPr/>
          </p:nvCxnSpPr>
          <p:spPr>
            <a:xfrm>
              <a:off x="6948264" y="3527721"/>
              <a:ext cx="360040" cy="32868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nettore 2 28"/>
            <p:cNvCxnSpPr>
              <a:stCxn id="5" idx="4"/>
              <a:endCxn id="6" idx="0"/>
            </p:cNvCxnSpPr>
            <p:nvPr/>
          </p:nvCxnSpPr>
          <p:spPr>
            <a:xfrm>
              <a:off x="1259632" y="2339588"/>
              <a:ext cx="0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2 66"/>
            <p:cNvCxnSpPr/>
            <p:nvPr/>
          </p:nvCxnSpPr>
          <p:spPr>
            <a:xfrm>
              <a:off x="8075562" y="2992815"/>
              <a:ext cx="0" cy="151216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76" name="CasellaDiTesto 75"/>
            <p:cNvSpPr txBox="1"/>
            <p:nvPr/>
          </p:nvSpPr>
          <p:spPr>
            <a:xfrm>
              <a:off x="323528" y="6228020"/>
              <a:ext cx="41285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 smtClean="0"/>
                <a:t>Soresi</a:t>
              </a:r>
              <a:r>
                <a:rPr lang="it-IT" dirty="0" smtClean="0"/>
                <a:t> 2007: riadattato da </a:t>
              </a:r>
              <a:r>
                <a:rPr lang="it-IT" dirty="0" err="1" smtClean="0"/>
                <a:t>McCubbin</a:t>
              </a:r>
              <a:r>
                <a:rPr lang="it-IT" dirty="0" smtClean="0"/>
                <a:t> 1993</a:t>
              </a:r>
              <a:endParaRPr lang="it-IT" dirty="0"/>
            </a:p>
          </p:txBody>
        </p:sp>
      </p:grpSp>
      <p:sp>
        <p:nvSpPr>
          <p:cNvPr id="79" name="Titolo 1"/>
          <p:cNvSpPr>
            <a:spLocks noGrp="1"/>
          </p:cNvSpPr>
          <p:nvPr>
            <p:ph type="title"/>
          </p:nvPr>
        </p:nvSpPr>
        <p:spPr>
          <a:xfrm>
            <a:off x="395536" y="202630"/>
            <a:ext cx="8229600" cy="70609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sz="4000" dirty="0" smtClean="0"/>
              <a:t>Impatto della disabilità sulla famiglia</a:t>
            </a:r>
            <a:endParaRPr lang="it-IT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it-IT" sz="3200" dirty="0"/>
              <a:t>PROCESSO </a:t>
            </a:r>
            <a:r>
              <a:rPr lang="it-IT" sz="3200" dirty="0" err="1"/>
              <a:t>DI</a:t>
            </a:r>
            <a:r>
              <a:rPr lang="it-IT" sz="3200" dirty="0"/>
              <a:t> </a:t>
            </a:r>
            <a:r>
              <a:rPr lang="it-IT" sz="3200" dirty="0" smtClean="0"/>
              <a:t>ADATTAMENTO</a:t>
            </a:r>
            <a:endParaRPr lang="it-IT" sz="2800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1700808"/>
            <a:ext cx="8136904" cy="475238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it-IT" sz="3200" dirty="0"/>
              <a:t>Shock</a:t>
            </a:r>
          </a:p>
          <a:p>
            <a:r>
              <a:rPr lang="it-IT" sz="3200" dirty="0"/>
              <a:t>Consapevolezza </a:t>
            </a:r>
          </a:p>
          <a:p>
            <a:r>
              <a:rPr lang="it-IT" sz="3200" dirty="0"/>
              <a:t>Rifiuto / negazione</a:t>
            </a:r>
          </a:p>
          <a:p>
            <a:r>
              <a:rPr lang="it-IT" sz="3200" dirty="0"/>
              <a:t>Rabbia</a:t>
            </a:r>
          </a:p>
          <a:p>
            <a:r>
              <a:rPr lang="it-IT" sz="3200" dirty="0"/>
              <a:t>Negoziazione</a:t>
            </a:r>
          </a:p>
          <a:p>
            <a:r>
              <a:rPr lang="it-IT" sz="3200" dirty="0"/>
              <a:t>Depressione</a:t>
            </a:r>
          </a:p>
          <a:p>
            <a:r>
              <a:rPr lang="it-IT" sz="3200" dirty="0" err="1"/>
              <a:t>Ri-orientamento</a:t>
            </a:r>
            <a:r>
              <a:rPr lang="it-IT" sz="3200" dirty="0"/>
              <a:t>/  adattamento</a:t>
            </a:r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>
            <a:off x="762000" y="2057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sellaDiTesto 16"/>
          <p:cNvSpPr txBox="1"/>
          <p:nvPr/>
        </p:nvSpPr>
        <p:spPr>
          <a:xfrm>
            <a:off x="3059832" y="2348880"/>
            <a:ext cx="252028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COPING</a:t>
            </a: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95536" y="522838"/>
            <a:ext cx="8208912" cy="11079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Lo stress consiste nella transazione fra la persona e l’ambiente nella quale la situazione è valutata dall’individuo come eccedente le proprie risorse e tale da mettere in pericolo il suo benessere (</a:t>
            </a:r>
            <a:r>
              <a:rPr lang="it-IT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Lazarus</a:t>
            </a:r>
            <a:r>
              <a:rPr lang="it-IT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e </a:t>
            </a:r>
            <a:r>
              <a:rPr lang="it-IT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Folkman</a:t>
            </a:r>
            <a:r>
              <a:rPr lang="it-IT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1984). </a:t>
            </a:r>
            <a:r>
              <a:rPr kumimoji="0" lang="it-I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			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899592" y="4581128"/>
            <a:ext cx="3096344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</a:rPr>
              <a:t>2. Risorse socio-ambientali</a:t>
            </a:r>
          </a:p>
          <a:p>
            <a:r>
              <a:rPr lang="it-IT" dirty="0" smtClean="0">
                <a:solidFill>
                  <a:schemeClr val="tx2"/>
                </a:solidFill>
              </a:rPr>
              <a:t>Status socio-economico, servizi disponibili, reti sociali 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2483768" y="5879013"/>
            <a:ext cx="324036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</a:rPr>
              <a:t>3. Risorse personali</a:t>
            </a:r>
          </a:p>
          <a:p>
            <a:r>
              <a:rPr lang="it-IT" dirty="0" smtClean="0">
                <a:solidFill>
                  <a:schemeClr val="tx2"/>
                </a:solidFill>
              </a:rPr>
              <a:t>Salute, autostima, autoefficacia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4716016" y="4797152"/>
            <a:ext cx="4104456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</a:rPr>
              <a:t>4. </a:t>
            </a:r>
            <a:r>
              <a:rPr lang="it-IT" b="1" dirty="0" err="1" smtClean="0">
                <a:solidFill>
                  <a:srgbClr val="C00000"/>
                </a:solidFill>
              </a:rPr>
              <a:t>Problem</a:t>
            </a:r>
            <a:r>
              <a:rPr lang="it-IT" b="1" dirty="0" smtClean="0">
                <a:solidFill>
                  <a:srgbClr val="C00000"/>
                </a:solidFill>
              </a:rPr>
              <a:t> </a:t>
            </a:r>
            <a:r>
              <a:rPr lang="it-IT" b="1" dirty="0" err="1" smtClean="0">
                <a:solidFill>
                  <a:srgbClr val="C00000"/>
                </a:solidFill>
              </a:rPr>
              <a:t>solving</a:t>
            </a:r>
            <a:endParaRPr lang="it-IT" b="1" dirty="0" smtClean="0">
              <a:solidFill>
                <a:srgbClr val="C00000"/>
              </a:solidFill>
            </a:endParaRPr>
          </a:p>
          <a:p>
            <a:r>
              <a:rPr lang="it-IT" dirty="0" smtClean="0">
                <a:solidFill>
                  <a:schemeClr val="tx2"/>
                </a:solidFill>
              </a:rPr>
              <a:t>Abilità intellettive, analitiche e adattative orientate alla soluzione di un problema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5436096" y="3212976"/>
            <a:ext cx="3312368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</a:rPr>
              <a:t>5. </a:t>
            </a:r>
            <a:r>
              <a:rPr lang="it-IT" b="1" dirty="0" err="1" smtClean="0">
                <a:solidFill>
                  <a:srgbClr val="C00000"/>
                </a:solidFill>
              </a:rPr>
              <a:t>Re-appraisal</a:t>
            </a:r>
            <a:endParaRPr lang="it-IT" b="1" dirty="0" smtClean="0">
              <a:solidFill>
                <a:srgbClr val="C00000"/>
              </a:solidFill>
            </a:endParaRPr>
          </a:p>
          <a:p>
            <a:r>
              <a:rPr lang="it-IT" dirty="0" smtClean="0">
                <a:solidFill>
                  <a:schemeClr val="tx2"/>
                </a:solidFill>
              </a:rPr>
              <a:t>Verifica delle azioni e dei risultati finalizzata alla pianificazione di nuove strategie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251520" y="3212976"/>
            <a:ext cx="2808312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</a:rPr>
              <a:t>1. </a:t>
            </a:r>
            <a:r>
              <a:rPr lang="it-IT" b="1" dirty="0" err="1" smtClean="0">
                <a:solidFill>
                  <a:srgbClr val="C00000"/>
                </a:solidFill>
              </a:rPr>
              <a:t>Appraisal</a:t>
            </a:r>
            <a:endParaRPr lang="it-IT" b="1" dirty="0" smtClean="0">
              <a:solidFill>
                <a:srgbClr val="C00000"/>
              </a:solidFill>
            </a:endParaRPr>
          </a:p>
          <a:p>
            <a:r>
              <a:rPr lang="it-IT" dirty="0" smtClean="0">
                <a:solidFill>
                  <a:schemeClr val="tx2"/>
                </a:solidFill>
              </a:rPr>
              <a:t>Valutazione della situazione e delle risorse disponibili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5" name="Freccia in giù 24"/>
          <p:cNvSpPr/>
          <p:nvPr/>
        </p:nvSpPr>
        <p:spPr>
          <a:xfrm>
            <a:off x="4139952" y="1700808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it-IT" dirty="0" smtClean="0"/>
              <a:t>Strategie e stili di </a:t>
            </a:r>
            <a:r>
              <a:rPr lang="it-IT" dirty="0" err="1" smtClean="0"/>
              <a:t>coping</a:t>
            </a:r>
            <a:endParaRPr lang="it-IT" dirty="0"/>
          </a:p>
        </p:txBody>
      </p:sp>
      <p:cxnSp>
        <p:nvCxnSpPr>
          <p:cNvPr id="6" name="Connettore 4 5"/>
          <p:cNvCxnSpPr/>
          <p:nvPr/>
        </p:nvCxnSpPr>
        <p:spPr>
          <a:xfrm>
            <a:off x="5508104" y="3645024"/>
            <a:ext cx="1152128" cy="7920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Connettore 4 7"/>
          <p:cNvCxnSpPr/>
          <p:nvPr/>
        </p:nvCxnSpPr>
        <p:spPr>
          <a:xfrm flipV="1">
            <a:off x="5508104" y="2708920"/>
            <a:ext cx="1152128" cy="7200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Connettore 4 9"/>
          <p:cNvCxnSpPr/>
          <p:nvPr/>
        </p:nvCxnSpPr>
        <p:spPr>
          <a:xfrm rot="10800000">
            <a:off x="2483768" y="2636912"/>
            <a:ext cx="1152128" cy="7920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0" y="2276872"/>
            <a:ext cx="2555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it-IT" sz="2400" b="1" dirty="0" err="1" smtClean="0">
                <a:solidFill>
                  <a:schemeClr val="accent2">
                    <a:lumMod val="50000"/>
                  </a:schemeClr>
                </a:solidFill>
              </a:rPr>
              <a:t>Problem-focused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it-IT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23" name="Connettore 4 22"/>
          <p:cNvCxnSpPr/>
          <p:nvPr/>
        </p:nvCxnSpPr>
        <p:spPr>
          <a:xfrm rot="10800000" flipV="1">
            <a:off x="2483768" y="3645024"/>
            <a:ext cx="1152128" cy="7837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6" name="Rettangolo 25"/>
          <p:cNvSpPr/>
          <p:nvPr/>
        </p:nvSpPr>
        <p:spPr>
          <a:xfrm>
            <a:off x="0" y="4077072"/>
            <a:ext cx="24338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 err="1" smtClean="0">
                <a:solidFill>
                  <a:schemeClr val="accent2">
                    <a:lumMod val="50000"/>
                  </a:schemeClr>
                </a:solidFill>
              </a:rPr>
              <a:t>Emotion-focused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it-IT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6722311" y="2420888"/>
            <a:ext cx="24216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 err="1" smtClean="0">
                <a:solidFill>
                  <a:schemeClr val="accent2">
                    <a:lumMod val="50000"/>
                  </a:schemeClr>
                </a:solidFill>
              </a:rPr>
              <a:t>Approach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it-IT" sz="2400" b="1" dirty="0" err="1" smtClean="0">
                <a:solidFill>
                  <a:schemeClr val="accent2">
                    <a:lumMod val="50000"/>
                  </a:schemeClr>
                </a:solidFill>
              </a:rPr>
              <a:t>coping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it-IT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6700189" y="4149080"/>
            <a:ext cx="2443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 err="1" smtClean="0">
                <a:solidFill>
                  <a:schemeClr val="accent2">
                    <a:lumMod val="50000"/>
                  </a:schemeClr>
                </a:solidFill>
              </a:rPr>
              <a:t>Avoidance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it-IT" sz="2400" b="1" dirty="0" err="1" smtClean="0">
                <a:solidFill>
                  <a:schemeClr val="accent2">
                    <a:lumMod val="50000"/>
                  </a:schemeClr>
                </a:solidFill>
              </a:rPr>
              <a:t>coping</a:t>
            </a:r>
            <a:endParaRPr lang="it-IT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179512" y="2636912"/>
            <a:ext cx="21343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 smtClean="0"/>
              <a:t>    centrato sul problema</a:t>
            </a:r>
            <a:endParaRPr lang="it-IT" sz="1400" dirty="0"/>
          </a:p>
        </p:txBody>
      </p:sp>
      <p:sp>
        <p:nvSpPr>
          <p:cNvPr id="30" name="Rettangolo 29"/>
          <p:cNvSpPr/>
          <p:nvPr/>
        </p:nvSpPr>
        <p:spPr>
          <a:xfrm>
            <a:off x="323528" y="4437112"/>
            <a:ext cx="19853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dirty="0" smtClean="0"/>
              <a:t>centrato sulle emozioni </a:t>
            </a:r>
            <a:endParaRPr lang="it-IT" sz="1400" dirty="0"/>
          </a:p>
        </p:txBody>
      </p:sp>
      <p:sp>
        <p:nvSpPr>
          <p:cNvPr id="31" name="Rettangolo 30"/>
          <p:cNvSpPr/>
          <p:nvPr/>
        </p:nvSpPr>
        <p:spPr>
          <a:xfrm>
            <a:off x="179512" y="6309320"/>
            <a:ext cx="21602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smtClean="0"/>
              <a:t>(</a:t>
            </a:r>
            <a:r>
              <a:rPr lang="it-IT" sz="1200" dirty="0" err="1" smtClean="0"/>
              <a:t>Lazarus</a:t>
            </a:r>
            <a:r>
              <a:rPr lang="it-IT" sz="1200" dirty="0" smtClean="0"/>
              <a:t> &amp; </a:t>
            </a:r>
            <a:r>
              <a:rPr lang="it-IT" sz="1200" dirty="0" err="1" smtClean="0"/>
              <a:t>Folkman</a:t>
            </a:r>
            <a:r>
              <a:rPr lang="it-IT" sz="1200" dirty="0" smtClean="0"/>
              <a:t>,1984)</a:t>
            </a:r>
            <a:endParaRPr lang="it-IT" sz="1200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3779912" y="3214717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it-IT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COPING</a:t>
            </a:r>
            <a:endParaRPr lang="it-IT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sp>
        <p:nvSpPr>
          <p:cNvPr id="34" name="Rettangolo 33"/>
          <p:cNvSpPr/>
          <p:nvPr/>
        </p:nvSpPr>
        <p:spPr>
          <a:xfrm>
            <a:off x="6804248" y="4581128"/>
            <a:ext cx="23397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 smtClean="0"/>
              <a:t>ignorare, evitare l’evento stressante</a:t>
            </a:r>
            <a:endParaRPr lang="it-IT" sz="1400" dirty="0"/>
          </a:p>
        </p:txBody>
      </p:sp>
      <p:sp>
        <p:nvSpPr>
          <p:cNvPr id="35" name="Rettangolo 34"/>
          <p:cNvSpPr/>
          <p:nvPr/>
        </p:nvSpPr>
        <p:spPr>
          <a:xfrm>
            <a:off x="6876256" y="2780928"/>
            <a:ext cx="22677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 smtClean="0"/>
              <a:t>ridurre, eliminare o gestire </a:t>
            </a:r>
            <a:endParaRPr lang="it-IT" sz="1400" dirty="0"/>
          </a:p>
        </p:txBody>
      </p:sp>
      <p:sp>
        <p:nvSpPr>
          <p:cNvPr id="36" name="Rettangolo 35"/>
          <p:cNvSpPr/>
          <p:nvPr/>
        </p:nvSpPr>
        <p:spPr>
          <a:xfrm>
            <a:off x="6300192" y="6093296"/>
            <a:ext cx="2664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/>
              <a:t>(</a:t>
            </a:r>
            <a:r>
              <a:rPr lang="it-IT" sz="1200" dirty="0" err="1" smtClean="0"/>
              <a:t>Aspinwall</a:t>
            </a:r>
            <a:r>
              <a:rPr lang="it-IT" sz="1200" dirty="0" smtClean="0"/>
              <a:t> &amp; Taylor, 1997; </a:t>
            </a:r>
            <a:r>
              <a:rPr lang="it-IT" sz="1200" dirty="0" err="1" smtClean="0"/>
              <a:t>Endler</a:t>
            </a:r>
            <a:r>
              <a:rPr lang="it-IT" sz="1200" dirty="0" smtClean="0"/>
              <a:t> &amp; Parker, 1990; </a:t>
            </a:r>
            <a:r>
              <a:rPr lang="it-IT" sz="1200" dirty="0" err="1" smtClean="0"/>
              <a:t>Suls</a:t>
            </a:r>
            <a:r>
              <a:rPr lang="it-IT" sz="1200" dirty="0" smtClean="0"/>
              <a:t> &amp; </a:t>
            </a:r>
            <a:r>
              <a:rPr lang="it-IT" sz="1200" dirty="0" err="1" smtClean="0"/>
              <a:t>Flechter</a:t>
            </a:r>
            <a:r>
              <a:rPr lang="it-IT" sz="1200" dirty="0" smtClean="0"/>
              <a:t>, 1985)</a:t>
            </a:r>
            <a:endParaRPr lang="it-IT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it-IT" dirty="0" smtClean="0"/>
              <a:t>Ciclo vizioso/virtuoso di </a:t>
            </a:r>
            <a:r>
              <a:rPr lang="it-IT" dirty="0" err="1" smtClean="0"/>
              <a:t>coping</a:t>
            </a:r>
            <a:endParaRPr lang="it-IT" dirty="0" smtClean="0"/>
          </a:p>
        </p:txBody>
      </p:sp>
      <p:sp>
        <p:nvSpPr>
          <p:cNvPr id="46082" name="Text Box 4"/>
          <p:cNvSpPr txBox="1">
            <a:spLocks noChangeArrowheads="1"/>
          </p:cNvSpPr>
          <p:nvPr/>
        </p:nvSpPr>
        <p:spPr bwMode="auto">
          <a:xfrm>
            <a:off x="740222" y="2565400"/>
            <a:ext cx="1466850" cy="4064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>
                <a:solidFill>
                  <a:schemeClr val="accent1"/>
                </a:solidFill>
                <a:latin typeface="Calibri" pitchFamily="34" charset="0"/>
              </a:rPr>
              <a:t>AUTOSTIMA</a:t>
            </a:r>
          </a:p>
        </p:txBody>
      </p:sp>
      <p:sp>
        <p:nvSpPr>
          <p:cNvPr id="46083" name="Text Box 5"/>
          <p:cNvSpPr txBox="1">
            <a:spLocks noChangeArrowheads="1"/>
          </p:cNvSpPr>
          <p:nvPr/>
        </p:nvSpPr>
        <p:spPr bwMode="auto">
          <a:xfrm>
            <a:off x="3215358" y="2563813"/>
            <a:ext cx="2235200" cy="4064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 dirty="0">
                <a:solidFill>
                  <a:schemeClr val="accent1"/>
                </a:solidFill>
                <a:latin typeface="Calibri" pitchFamily="34" charset="0"/>
              </a:rPr>
              <a:t>RISCHIO PERCEPITO</a:t>
            </a:r>
          </a:p>
        </p:txBody>
      </p:sp>
      <p:sp>
        <p:nvSpPr>
          <p:cNvPr id="46084" name="Text Box 6"/>
          <p:cNvSpPr txBox="1">
            <a:spLocks noChangeArrowheads="1"/>
          </p:cNvSpPr>
          <p:nvPr/>
        </p:nvSpPr>
        <p:spPr bwMode="auto">
          <a:xfrm>
            <a:off x="6239520" y="3836988"/>
            <a:ext cx="2220912" cy="4064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>
                <a:solidFill>
                  <a:schemeClr val="accent1"/>
                </a:solidFill>
                <a:latin typeface="Calibri" pitchFamily="34" charset="0"/>
              </a:rPr>
              <a:t>COMPORTAMENTO</a:t>
            </a:r>
          </a:p>
        </p:txBody>
      </p:sp>
      <p:sp>
        <p:nvSpPr>
          <p:cNvPr id="46085" name="Text Box 7"/>
          <p:cNvSpPr txBox="1">
            <a:spLocks noChangeArrowheads="1"/>
          </p:cNvSpPr>
          <p:nvPr/>
        </p:nvSpPr>
        <p:spPr bwMode="auto">
          <a:xfrm>
            <a:off x="3503216" y="4940300"/>
            <a:ext cx="1695450" cy="4064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>
                <a:solidFill>
                  <a:schemeClr val="accent1"/>
                </a:solidFill>
                <a:latin typeface="Calibri" pitchFamily="34" charset="0"/>
              </a:rPr>
              <a:t>SE’ PERCEPITO</a:t>
            </a:r>
          </a:p>
        </p:txBody>
      </p:sp>
      <p:sp>
        <p:nvSpPr>
          <p:cNvPr id="46086" name="Text Box 8"/>
          <p:cNvSpPr txBox="1">
            <a:spLocks noChangeArrowheads="1"/>
          </p:cNvSpPr>
          <p:nvPr/>
        </p:nvSpPr>
        <p:spPr bwMode="auto">
          <a:xfrm>
            <a:off x="575246" y="4941888"/>
            <a:ext cx="1847850" cy="4064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>
                <a:solidFill>
                  <a:schemeClr val="accent1"/>
                </a:solidFill>
                <a:latin typeface="Calibri" pitchFamily="34" charset="0"/>
              </a:rPr>
              <a:t>AUTOEFFICACIA</a:t>
            </a:r>
          </a:p>
        </p:txBody>
      </p:sp>
      <p:sp>
        <p:nvSpPr>
          <p:cNvPr id="46087" name="Text Box 9"/>
          <p:cNvSpPr txBox="1">
            <a:spLocks noChangeArrowheads="1"/>
          </p:cNvSpPr>
          <p:nvPr/>
        </p:nvSpPr>
        <p:spPr bwMode="auto">
          <a:xfrm>
            <a:off x="1176537" y="2168029"/>
            <a:ext cx="598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 dirty="0">
                <a:solidFill>
                  <a:srgbClr val="009900"/>
                </a:solidFill>
                <a:latin typeface="Calibri" pitchFamily="34" charset="0"/>
              </a:rPr>
              <a:t>Alta</a:t>
            </a:r>
          </a:p>
        </p:txBody>
      </p:sp>
      <p:sp>
        <p:nvSpPr>
          <p:cNvPr id="46088" name="Text Box 10"/>
          <p:cNvSpPr txBox="1">
            <a:spLocks noChangeArrowheads="1"/>
          </p:cNvSpPr>
          <p:nvPr/>
        </p:nvSpPr>
        <p:spPr bwMode="auto">
          <a:xfrm>
            <a:off x="6815584" y="3464173"/>
            <a:ext cx="896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 dirty="0" err="1">
                <a:solidFill>
                  <a:srgbClr val="009900"/>
                </a:solidFill>
                <a:latin typeface="Calibri" pitchFamily="34" charset="0"/>
              </a:rPr>
              <a:t>Coping</a:t>
            </a:r>
            <a:endParaRPr lang="it-IT" sz="2000" dirty="0">
              <a:solidFill>
                <a:srgbClr val="009900"/>
              </a:solidFill>
              <a:latin typeface="Calibri" pitchFamily="34" charset="0"/>
            </a:endParaRPr>
          </a:p>
        </p:txBody>
      </p:sp>
      <p:sp>
        <p:nvSpPr>
          <p:cNvPr id="46089" name="Text Box 11"/>
          <p:cNvSpPr txBox="1">
            <a:spLocks noChangeArrowheads="1"/>
          </p:cNvSpPr>
          <p:nvPr/>
        </p:nvSpPr>
        <p:spPr bwMode="auto">
          <a:xfrm>
            <a:off x="3791620" y="2204864"/>
            <a:ext cx="77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 dirty="0">
                <a:solidFill>
                  <a:srgbClr val="009900"/>
                </a:solidFill>
                <a:latin typeface="Calibri" pitchFamily="34" charset="0"/>
              </a:rPr>
              <a:t>Basso</a:t>
            </a:r>
          </a:p>
        </p:txBody>
      </p:sp>
      <p:sp>
        <p:nvSpPr>
          <p:cNvPr id="46090" name="Text Box 12"/>
          <p:cNvSpPr txBox="1">
            <a:spLocks noChangeArrowheads="1"/>
          </p:cNvSpPr>
          <p:nvPr/>
        </p:nvSpPr>
        <p:spPr bwMode="auto">
          <a:xfrm>
            <a:off x="3863058" y="2924944"/>
            <a:ext cx="60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  <a:latin typeface="Calibri" pitchFamily="34" charset="0"/>
              </a:rPr>
              <a:t>Alto</a:t>
            </a:r>
          </a:p>
        </p:txBody>
      </p:sp>
      <p:sp>
        <p:nvSpPr>
          <p:cNvPr id="46091" name="Text Box 13"/>
          <p:cNvSpPr txBox="1">
            <a:spLocks noChangeArrowheads="1"/>
          </p:cNvSpPr>
          <p:nvPr/>
        </p:nvSpPr>
        <p:spPr bwMode="auto">
          <a:xfrm>
            <a:off x="6599560" y="4221088"/>
            <a:ext cx="1371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 dirty="0" err="1">
                <a:solidFill>
                  <a:srgbClr val="FF0000"/>
                </a:solidFill>
                <a:latin typeface="Calibri" pitchFamily="34" charset="0"/>
              </a:rPr>
              <a:t>Evitamento</a:t>
            </a:r>
            <a:endParaRPr lang="it-IT" sz="2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6092" name="Text Box 14"/>
          <p:cNvSpPr txBox="1">
            <a:spLocks noChangeArrowheads="1"/>
          </p:cNvSpPr>
          <p:nvPr/>
        </p:nvSpPr>
        <p:spPr bwMode="auto">
          <a:xfrm>
            <a:off x="1080269" y="2924944"/>
            <a:ext cx="766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  <a:latin typeface="Calibri" pitchFamily="34" charset="0"/>
              </a:rPr>
              <a:t>Bassa</a:t>
            </a:r>
          </a:p>
        </p:txBody>
      </p:sp>
      <p:sp>
        <p:nvSpPr>
          <p:cNvPr id="46093" name="Text Box 15"/>
          <p:cNvSpPr txBox="1">
            <a:spLocks noChangeArrowheads="1"/>
          </p:cNvSpPr>
          <p:nvPr/>
        </p:nvSpPr>
        <p:spPr bwMode="auto">
          <a:xfrm>
            <a:off x="3503216" y="5373216"/>
            <a:ext cx="1654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  <a:latin typeface="Calibri" pitchFamily="34" charset="0"/>
              </a:rPr>
              <a:t>Incompetenza</a:t>
            </a:r>
          </a:p>
        </p:txBody>
      </p:sp>
      <p:sp>
        <p:nvSpPr>
          <p:cNvPr id="46094" name="Text Box 16"/>
          <p:cNvSpPr txBox="1">
            <a:spLocks noChangeArrowheads="1"/>
          </p:cNvSpPr>
          <p:nvPr/>
        </p:nvSpPr>
        <p:spPr bwMode="auto">
          <a:xfrm>
            <a:off x="3575224" y="4544293"/>
            <a:ext cx="14843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 dirty="0">
                <a:solidFill>
                  <a:srgbClr val="009900"/>
                </a:solidFill>
                <a:latin typeface="Calibri" pitchFamily="34" charset="0"/>
              </a:rPr>
              <a:t>Competenza</a:t>
            </a:r>
          </a:p>
        </p:txBody>
      </p:sp>
      <p:sp>
        <p:nvSpPr>
          <p:cNvPr id="46095" name="Text Box 17"/>
          <p:cNvSpPr txBox="1">
            <a:spLocks noChangeArrowheads="1"/>
          </p:cNvSpPr>
          <p:nvPr/>
        </p:nvSpPr>
        <p:spPr bwMode="auto">
          <a:xfrm>
            <a:off x="1248545" y="4509120"/>
            <a:ext cx="598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 dirty="0">
                <a:solidFill>
                  <a:srgbClr val="009900"/>
                </a:solidFill>
                <a:latin typeface="Calibri" pitchFamily="34" charset="0"/>
              </a:rPr>
              <a:t>Alta</a:t>
            </a:r>
          </a:p>
        </p:txBody>
      </p:sp>
      <p:sp>
        <p:nvSpPr>
          <p:cNvPr id="46096" name="Text Box 18"/>
          <p:cNvSpPr txBox="1">
            <a:spLocks noChangeArrowheads="1"/>
          </p:cNvSpPr>
          <p:nvPr/>
        </p:nvSpPr>
        <p:spPr bwMode="auto">
          <a:xfrm>
            <a:off x="1152277" y="5336381"/>
            <a:ext cx="766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  <a:latin typeface="Calibri" pitchFamily="34" charset="0"/>
              </a:rPr>
              <a:t>Bassa</a:t>
            </a:r>
          </a:p>
        </p:txBody>
      </p:sp>
      <p:sp>
        <p:nvSpPr>
          <p:cNvPr id="46097" name="AutoShape 19"/>
          <p:cNvSpPr>
            <a:spLocks noChangeArrowheads="1"/>
          </p:cNvSpPr>
          <p:nvPr/>
        </p:nvSpPr>
        <p:spPr bwMode="auto">
          <a:xfrm>
            <a:off x="2423096" y="2636838"/>
            <a:ext cx="576262" cy="288925"/>
          </a:xfrm>
          <a:prstGeom prst="rightArrow">
            <a:avLst>
              <a:gd name="adj1" fmla="val 50000"/>
              <a:gd name="adj2" fmla="val 498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6098" name="AutoShape 20"/>
          <p:cNvSpPr>
            <a:spLocks noChangeArrowheads="1"/>
          </p:cNvSpPr>
          <p:nvPr/>
        </p:nvSpPr>
        <p:spPr bwMode="auto">
          <a:xfrm rot="2469746">
            <a:off x="5663283" y="3213100"/>
            <a:ext cx="576262" cy="288925"/>
          </a:xfrm>
          <a:prstGeom prst="rightArrow">
            <a:avLst>
              <a:gd name="adj1" fmla="val 50000"/>
              <a:gd name="adj2" fmla="val 498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6099" name="AutoShape 21"/>
          <p:cNvSpPr>
            <a:spLocks noChangeArrowheads="1"/>
          </p:cNvSpPr>
          <p:nvPr/>
        </p:nvSpPr>
        <p:spPr bwMode="auto">
          <a:xfrm rot="8136366">
            <a:off x="5663283" y="4508500"/>
            <a:ext cx="576262" cy="288925"/>
          </a:xfrm>
          <a:prstGeom prst="rightArrow">
            <a:avLst>
              <a:gd name="adj1" fmla="val 50000"/>
              <a:gd name="adj2" fmla="val 498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6100" name="AutoShape 22"/>
          <p:cNvSpPr>
            <a:spLocks noChangeArrowheads="1"/>
          </p:cNvSpPr>
          <p:nvPr/>
        </p:nvSpPr>
        <p:spPr bwMode="auto">
          <a:xfrm rot="10800000">
            <a:off x="2638922" y="5013325"/>
            <a:ext cx="576262" cy="288925"/>
          </a:xfrm>
          <a:prstGeom prst="rightArrow">
            <a:avLst>
              <a:gd name="adj1" fmla="val 50000"/>
              <a:gd name="adj2" fmla="val 498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6101" name="AutoShape 23"/>
          <p:cNvSpPr>
            <a:spLocks noChangeArrowheads="1"/>
          </p:cNvSpPr>
          <p:nvPr/>
        </p:nvSpPr>
        <p:spPr bwMode="auto">
          <a:xfrm rot="-5400000">
            <a:off x="1270136" y="3788209"/>
            <a:ext cx="648841" cy="360933"/>
          </a:xfrm>
          <a:prstGeom prst="rightArrow">
            <a:avLst>
              <a:gd name="adj1" fmla="val 50000"/>
              <a:gd name="adj2" fmla="val 4368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080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it-IT" sz="4600" dirty="0" smtClean="0"/>
              <a:t>LOCUS OF CONTROL</a:t>
            </a:r>
          </a:p>
        </p:txBody>
      </p:sp>
      <p:sp>
        <p:nvSpPr>
          <p:cNvPr id="50178" name="Rectangle 3"/>
          <p:cNvSpPr>
            <a:spLocks noChangeArrowheads="1"/>
          </p:cNvSpPr>
          <p:nvPr/>
        </p:nvSpPr>
        <p:spPr bwMode="auto">
          <a:xfrm>
            <a:off x="2123729" y="2144713"/>
            <a:ext cx="6120680" cy="4452639"/>
          </a:xfrm>
          <a:prstGeom prst="rect">
            <a:avLst/>
          </a:prstGeom>
          <a:ln w="38100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50181" name="Text Box 6"/>
          <p:cNvSpPr txBox="1">
            <a:spLocks noChangeArrowheads="1"/>
          </p:cNvSpPr>
          <p:nvPr/>
        </p:nvSpPr>
        <p:spPr bwMode="auto">
          <a:xfrm>
            <a:off x="2915816" y="1599183"/>
            <a:ext cx="13308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 dirty="0"/>
              <a:t>INTERNO</a:t>
            </a:r>
          </a:p>
        </p:txBody>
      </p:sp>
      <p:sp>
        <p:nvSpPr>
          <p:cNvPr id="50182" name="Text Box 7"/>
          <p:cNvSpPr txBox="1">
            <a:spLocks noChangeArrowheads="1"/>
          </p:cNvSpPr>
          <p:nvPr/>
        </p:nvSpPr>
        <p:spPr bwMode="auto">
          <a:xfrm>
            <a:off x="5530850" y="1557338"/>
            <a:ext cx="13417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/>
              <a:t>ESTERNO</a:t>
            </a:r>
          </a:p>
        </p:txBody>
      </p:sp>
      <p:sp>
        <p:nvSpPr>
          <p:cNvPr id="50183" name="Text Box 8"/>
          <p:cNvSpPr txBox="1">
            <a:spLocks noChangeArrowheads="1"/>
          </p:cNvSpPr>
          <p:nvPr/>
        </p:nvSpPr>
        <p:spPr bwMode="auto">
          <a:xfrm>
            <a:off x="479621" y="5199583"/>
            <a:ext cx="14280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 dirty="0"/>
              <a:t>INSTABILE</a:t>
            </a:r>
          </a:p>
        </p:txBody>
      </p:sp>
      <p:sp>
        <p:nvSpPr>
          <p:cNvPr id="50184" name="Text Box 9"/>
          <p:cNvSpPr txBox="1">
            <a:spLocks noChangeArrowheads="1"/>
          </p:cNvSpPr>
          <p:nvPr/>
        </p:nvSpPr>
        <p:spPr bwMode="auto">
          <a:xfrm>
            <a:off x="683568" y="2852936"/>
            <a:ext cx="11523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 dirty="0"/>
              <a:t>STABILE</a:t>
            </a:r>
          </a:p>
        </p:txBody>
      </p:sp>
      <p:sp>
        <p:nvSpPr>
          <p:cNvPr id="50185" name="Text Box 10"/>
          <p:cNvSpPr txBox="1">
            <a:spLocks noChangeArrowheads="1"/>
          </p:cNvSpPr>
          <p:nvPr/>
        </p:nvSpPr>
        <p:spPr bwMode="auto">
          <a:xfrm>
            <a:off x="2843808" y="2926685"/>
            <a:ext cx="13812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3600" dirty="0"/>
              <a:t>Abilità</a:t>
            </a:r>
          </a:p>
        </p:txBody>
      </p:sp>
      <p:sp>
        <p:nvSpPr>
          <p:cNvPr id="50186" name="Text Box 11"/>
          <p:cNvSpPr txBox="1">
            <a:spLocks noChangeArrowheads="1"/>
          </p:cNvSpPr>
          <p:nvPr/>
        </p:nvSpPr>
        <p:spPr bwMode="auto">
          <a:xfrm>
            <a:off x="5262815" y="2709863"/>
            <a:ext cx="254954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3600" dirty="0"/>
              <a:t>Difficoltà del</a:t>
            </a:r>
          </a:p>
          <a:p>
            <a:pPr algn="ctr"/>
            <a:r>
              <a:rPr lang="it-IT" sz="3600" dirty="0"/>
              <a:t>compito</a:t>
            </a:r>
          </a:p>
        </p:txBody>
      </p:sp>
      <p:sp>
        <p:nvSpPr>
          <p:cNvPr id="50187" name="Text Box 12"/>
          <p:cNvSpPr txBox="1">
            <a:spLocks noChangeArrowheads="1"/>
          </p:cNvSpPr>
          <p:nvPr/>
        </p:nvSpPr>
        <p:spPr bwMode="auto">
          <a:xfrm>
            <a:off x="2843808" y="4820959"/>
            <a:ext cx="184537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3600" dirty="0"/>
              <a:t>Impegno</a:t>
            </a:r>
          </a:p>
          <a:p>
            <a:pPr algn="ctr"/>
            <a:r>
              <a:rPr lang="it-IT" sz="3600" dirty="0"/>
              <a:t>sforzo</a:t>
            </a:r>
          </a:p>
        </p:txBody>
      </p:sp>
      <p:sp>
        <p:nvSpPr>
          <p:cNvPr id="50188" name="Text Box 13"/>
          <p:cNvSpPr txBox="1">
            <a:spLocks noChangeArrowheads="1"/>
          </p:cNvSpPr>
          <p:nvPr/>
        </p:nvSpPr>
        <p:spPr bwMode="auto">
          <a:xfrm>
            <a:off x="5799174" y="4820959"/>
            <a:ext cx="165314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3600" dirty="0"/>
              <a:t>Fortuna</a:t>
            </a:r>
          </a:p>
          <a:p>
            <a:pPr algn="ctr"/>
            <a:r>
              <a:rPr lang="it-IT" sz="3600" dirty="0"/>
              <a:t>caso</a:t>
            </a:r>
          </a:p>
        </p:txBody>
      </p:sp>
      <p:cxnSp>
        <p:nvCxnSpPr>
          <p:cNvPr id="15" name="Connettore 1 14"/>
          <p:cNvCxnSpPr>
            <a:stCxn id="50178" idx="1"/>
            <a:endCxn id="50178" idx="3"/>
          </p:cNvCxnSpPr>
          <p:nvPr/>
        </p:nvCxnSpPr>
        <p:spPr>
          <a:xfrm>
            <a:off x="2123729" y="4371033"/>
            <a:ext cx="612068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Connettore 1 16"/>
          <p:cNvCxnSpPr>
            <a:stCxn id="50178" idx="0"/>
            <a:endCxn id="50178" idx="2"/>
          </p:cNvCxnSpPr>
          <p:nvPr/>
        </p:nvCxnSpPr>
        <p:spPr>
          <a:xfrm>
            <a:off x="5184069" y="2144713"/>
            <a:ext cx="0" cy="445263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fcformazione.it/wp-content/uploads/2011/10/ideogramma-cris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8856984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oshiba\Dropbox\Camera Uploads\2012-10-29 14.40.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6768"/>
            <a:ext cx="8712968" cy="6534726"/>
          </a:xfrm>
          <a:prstGeom prst="rect">
            <a:avLst/>
          </a:prstGeom>
          <a:noFill/>
        </p:spPr>
      </p:pic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2962672" cy="57606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it-IT" sz="4000" dirty="0" smtClean="0"/>
              <a:t>La resilienza</a:t>
            </a:r>
            <a:endParaRPr lang="it-IT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arrotondato 7"/>
          <p:cNvSpPr/>
          <p:nvPr/>
        </p:nvSpPr>
        <p:spPr>
          <a:xfrm>
            <a:off x="179512" y="548680"/>
            <a:ext cx="2808312" cy="590465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rgbClr val="FF0000"/>
                </a:solidFill>
              </a:rPr>
              <a:t>FAMIGLIA</a:t>
            </a:r>
          </a:p>
          <a:p>
            <a:pPr algn="ctr"/>
            <a:r>
              <a:rPr lang="it-IT" sz="2800" dirty="0" smtClean="0"/>
              <a:t>Chiusa</a:t>
            </a:r>
          </a:p>
          <a:p>
            <a:pPr algn="ctr"/>
            <a:r>
              <a:rPr lang="it-IT" sz="2800" dirty="0" smtClean="0"/>
              <a:t>Aperta</a:t>
            </a:r>
          </a:p>
          <a:p>
            <a:pPr algn="ctr"/>
            <a:r>
              <a:rPr lang="it-IT" sz="2800" dirty="0" smtClean="0"/>
              <a:t>Delegante</a:t>
            </a:r>
          </a:p>
          <a:p>
            <a:pPr algn="ctr"/>
            <a:r>
              <a:rPr lang="it-IT" sz="2800" dirty="0" smtClean="0"/>
              <a:t>Iperprotettiva</a:t>
            </a:r>
          </a:p>
          <a:p>
            <a:pPr algn="ctr"/>
            <a:r>
              <a:rPr lang="it-IT" sz="2800" dirty="0" smtClean="0"/>
              <a:t>Linee educative disfunzionali</a:t>
            </a:r>
          </a:p>
          <a:p>
            <a:pPr algn="ctr"/>
            <a:r>
              <a:rPr lang="it-IT" sz="2800" dirty="0" smtClean="0"/>
              <a:t>Livello culturale</a:t>
            </a:r>
          </a:p>
          <a:p>
            <a:pPr algn="ctr"/>
            <a:r>
              <a:rPr lang="it-IT" sz="2800" dirty="0" smtClean="0"/>
              <a:t>Partecipazione </a:t>
            </a:r>
            <a:endParaRPr lang="it-IT" sz="2800" dirty="0"/>
          </a:p>
        </p:txBody>
      </p:sp>
      <p:sp>
        <p:nvSpPr>
          <p:cNvPr id="9" name="Rettangolo arrotondato 8"/>
          <p:cNvSpPr/>
          <p:nvPr/>
        </p:nvSpPr>
        <p:spPr>
          <a:xfrm>
            <a:off x="6156176" y="548680"/>
            <a:ext cx="2808312" cy="59046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rgbClr val="FF0000"/>
                </a:solidFill>
              </a:rPr>
              <a:t>SCUOLA</a:t>
            </a:r>
          </a:p>
          <a:p>
            <a:pPr algn="ctr"/>
            <a:r>
              <a:rPr lang="it-IT" sz="2800" dirty="0" smtClean="0"/>
              <a:t>Preparazione e competenze</a:t>
            </a:r>
          </a:p>
          <a:p>
            <a:pPr algn="ctr"/>
            <a:r>
              <a:rPr lang="it-IT" sz="2800" dirty="0" smtClean="0"/>
              <a:t>Disponibilità </a:t>
            </a:r>
          </a:p>
          <a:p>
            <a:pPr algn="ctr"/>
            <a:r>
              <a:rPr lang="it-IT" sz="2800" dirty="0" smtClean="0"/>
              <a:t>Ascolto</a:t>
            </a:r>
          </a:p>
          <a:p>
            <a:pPr algn="ctr"/>
            <a:r>
              <a:rPr lang="it-IT" sz="2800" dirty="0" smtClean="0"/>
              <a:t>Collaborazione colleghi</a:t>
            </a:r>
          </a:p>
          <a:p>
            <a:pPr algn="ctr"/>
            <a:r>
              <a:rPr lang="it-IT" sz="2800" dirty="0" smtClean="0"/>
              <a:t>Circolazione informazioni</a:t>
            </a:r>
          </a:p>
          <a:p>
            <a:pPr algn="ctr"/>
            <a:r>
              <a:rPr lang="it-IT" sz="2800" dirty="0" smtClean="0"/>
              <a:t>Strumenti </a:t>
            </a:r>
            <a:endParaRPr lang="it-IT" sz="2800" dirty="0"/>
          </a:p>
        </p:txBody>
      </p:sp>
      <p:sp>
        <p:nvSpPr>
          <p:cNvPr id="10" name="Rettangolo arrotondato 9"/>
          <p:cNvSpPr/>
          <p:nvPr/>
        </p:nvSpPr>
        <p:spPr>
          <a:xfrm>
            <a:off x="3131840" y="548680"/>
            <a:ext cx="2880320" cy="59046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rgbClr val="FF0000"/>
                </a:solidFill>
              </a:rPr>
              <a:t>RELAZIONE</a:t>
            </a:r>
          </a:p>
          <a:p>
            <a:pPr algn="ctr"/>
            <a:r>
              <a:rPr lang="it-IT" sz="2400" dirty="0" smtClean="0"/>
              <a:t>Comunicazione </a:t>
            </a:r>
          </a:p>
          <a:p>
            <a:pPr algn="ctr"/>
            <a:r>
              <a:rPr lang="it-IT" sz="2400" dirty="0" smtClean="0"/>
              <a:t>Tempo</a:t>
            </a:r>
          </a:p>
          <a:p>
            <a:pPr algn="ctr"/>
            <a:r>
              <a:rPr lang="it-IT" sz="2400" dirty="0" smtClean="0"/>
              <a:t>Organizzazione</a:t>
            </a:r>
          </a:p>
          <a:p>
            <a:pPr algn="ctr"/>
            <a:r>
              <a:rPr lang="it-IT" sz="2400" dirty="0" smtClean="0"/>
              <a:t>Conflitto</a:t>
            </a:r>
          </a:p>
          <a:p>
            <a:pPr algn="ctr"/>
            <a:r>
              <a:rPr lang="it-IT" sz="2400" dirty="0" smtClean="0"/>
              <a:t>Fraintendimenti</a:t>
            </a:r>
          </a:p>
          <a:p>
            <a:pPr algn="ctr"/>
            <a:r>
              <a:rPr lang="it-IT" sz="2400" dirty="0" smtClean="0"/>
              <a:t>Chiusura mentale</a:t>
            </a:r>
          </a:p>
          <a:p>
            <a:pPr algn="ctr"/>
            <a:r>
              <a:rPr lang="it-IT" sz="2400" dirty="0" smtClean="0"/>
              <a:t>Disponibilità reciproca</a:t>
            </a:r>
          </a:p>
          <a:p>
            <a:pPr algn="ctr"/>
            <a:r>
              <a:rPr lang="it-IT" sz="2400" dirty="0" smtClean="0"/>
              <a:t>Condivisione</a:t>
            </a:r>
          </a:p>
          <a:p>
            <a:pPr algn="ctr"/>
            <a:r>
              <a:rPr lang="it-IT" sz="2400" dirty="0" smtClean="0"/>
              <a:t>Divergenze su linee educative </a:t>
            </a:r>
          </a:p>
          <a:p>
            <a:pPr algn="ctr"/>
            <a:endParaRPr lang="it-IT" sz="2400" dirty="0" smtClean="0"/>
          </a:p>
          <a:p>
            <a:pPr algn="ctr"/>
            <a:endParaRPr lang="it-IT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692696"/>
            <a:ext cx="8712968" cy="561662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it-IT" sz="3600" dirty="0" smtClean="0"/>
              <a:t>È la capacità di riprendersi e di uscire più forti e pieni di nuove risorse dalle avversità. </a:t>
            </a:r>
          </a:p>
          <a:p>
            <a:pPr algn="ctr">
              <a:buNone/>
            </a:pPr>
            <a:r>
              <a:rPr lang="it-IT" sz="3600" dirty="0" smtClean="0"/>
              <a:t>E’ un processo attivo di resistenza, di autoriparazione e di crescita in risposta alla crisi e alle difficoltà della vita.</a:t>
            </a:r>
          </a:p>
          <a:p>
            <a:pPr algn="ctr">
              <a:buNone/>
            </a:pPr>
            <a:r>
              <a:rPr lang="it-IT" sz="3600" dirty="0" smtClean="0"/>
              <a:t>Processo di ristrutturazione e di ridefinizione della propria identità che si arricchisce con ciò che ha consentito di superare il trauma, la sofferenza, la difficoltà.</a:t>
            </a:r>
            <a:endParaRPr lang="it-IT" sz="3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332656"/>
            <a:ext cx="4040188" cy="63976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it-IT" dirty="0" smtClean="0"/>
              <a:t>Fattori di rischio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052736"/>
            <a:ext cx="4040188" cy="561662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it-IT" u="sng" dirty="0" smtClean="0"/>
              <a:t>Biologici: </a:t>
            </a:r>
            <a:r>
              <a:rPr lang="it-IT" dirty="0" smtClean="0"/>
              <a:t>Pressione sanguigna, Colesterolo, Fattori genetici</a:t>
            </a:r>
          </a:p>
          <a:p>
            <a:r>
              <a:rPr lang="it-IT" u="sng" dirty="0" smtClean="0"/>
              <a:t>Personali: </a:t>
            </a:r>
            <a:r>
              <a:rPr lang="it-IT" dirty="0" smtClean="0"/>
              <a:t>Storia clinica, Depressione, Traumi cerebrali</a:t>
            </a:r>
          </a:p>
          <a:p>
            <a:r>
              <a:rPr lang="it-IT" u="sng" dirty="0" smtClean="0"/>
              <a:t>Interpersonali/familiari: </a:t>
            </a:r>
            <a:r>
              <a:rPr lang="it-IT" dirty="0" smtClean="0"/>
              <a:t>Eventi o esperienze relativi all’infanzia e allo sviluppo, abusi, traumi, stress sociali cronici</a:t>
            </a:r>
          </a:p>
          <a:p>
            <a:r>
              <a:rPr lang="it-IT" u="sng" dirty="0" smtClean="0"/>
              <a:t>Comunità/organizzazione: </a:t>
            </a:r>
            <a:r>
              <a:rPr lang="it-IT" dirty="0" smtClean="0"/>
              <a:t>Presenza di rischi ambientali, tasso di criminalità, stress lavorativo</a:t>
            </a:r>
          </a:p>
          <a:p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340966"/>
            <a:ext cx="4041775" cy="63976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it-IT" dirty="0" smtClean="0"/>
              <a:t>Fattori protettivi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1052736"/>
            <a:ext cx="4041775" cy="561662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it-IT" u="sng" dirty="0" smtClean="0"/>
              <a:t>Biologici: </a:t>
            </a:r>
            <a:r>
              <a:rPr lang="it-IT" dirty="0" smtClean="0"/>
              <a:t>Buon funzionamento cardiaco, Esercizi regolari, Fattori genetici</a:t>
            </a:r>
          </a:p>
          <a:p>
            <a:r>
              <a:rPr lang="it-IT" u="sng" dirty="0" smtClean="0"/>
              <a:t>Personali: </a:t>
            </a:r>
            <a:r>
              <a:rPr lang="it-IT" dirty="0" smtClean="0"/>
              <a:t>Emozioni positive, Speranza, ottimismo, Buon funzionamento cognitivo</a:t>
            </a:r>
          </a:p>
          <a:p>
            <a:r>
              <a:rPr lang="it-IT" u="sng" dirty="0" smtClean="0"/>
              <a:t>Interpersonali/familiari: </a:t>
            </a:r>
            <a:r>
              <a:rPr lang="it-IT" dirty="0" smtClean="0"/>
              <a:t>relazioni sicure con amici e parenti, supporto sociale</a:t>
            </a:r>
          </a:p>
          <a:p>
            <a:r>
              <a:rPr lang="it-IT" u="sng" dirty="0" smtClean="0"/>
              <a:t>Comunità/organizzazione: </a:t>
            </a:r>
            <a:r>
              <a:rPr lang="it-IT" dirty="0" smtClean="0"/>
              <a:t>ambiente naturale e presenza di verde, volontariato, soddisfazione lavorativa</a:t>
            </a:r>
            <a:endParaRPr lang="it-IT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260648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rgbClr val="C00000"/>
                </a:solidFill>
              </a:rPr>
              <a:t>Risorse </a:t>
            </a:r>
            <a:endParaRPr lang="it-IT" sz="3600" dirty="0">
              <a:solidFill>
                <a:srgbClr val="C00000"/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980728"/>
            <a:ext cx="4040188" cy="5616624"/>
          </a:xfrm>
        </p:spPr>
        <p:txBody>
          <a:bodyPr>
            <a:normAutofit/>
          </a:bodyPr>
          <a:lstStyle/>
          <a:p>
            <a:r>
              <a:rPr lang="it-IT" b="1" dirty="0" smtClean="0">
                <a:solidFill>
                  <a:srgbClr val="C00000"/>
                </a:solidFill>
              </a:rPr>
              <a:t>Individuali</a:t>
            </a:r>
          </a:p>
          <a:p>
            <a:pPr>
              <a:buNone/>
            </a:pPr>
            <a:r>
              <a:rPr lang="it-IT" dirty="0" smtClean="0">
                <a:solidFill>
                  <a:schemeClr val="tx2"/>
                </a:solidFill>
              </a:rPr>
              <a:t>Supporto sociale</a:t>
            </a:r>
          </a:p>
          <a:p>
            <a:pPr>
              <a:buNone/>
            </a:pPr>
            <a:r>
              <a:rPr lang="it-IT" dirty="0" err="1" smtClean="0">
                <a:solidFill>
                  <a:schemeClr val="tx2"/>
                </a:solidFill>
              </a:rPr>
              <a:t>Coping</a:t>
            </a:r>
            <a:endParaRPr lang="it-IT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it-IT" dirty="0" smtClean="0">
                <a:solidFill>
                  <a:schemeClr val="tx2"/>
                </a:solidFill>
              </a:rPr>
              <a:t>Scopi e significato</a:t>
            </a:r>
          </a:p>
          <a:p>
            <a:pPr>
              <a:buNone/>
            </a:pPr>
            <a:r>
              <a:rPr lang="it-IT" dirty="0" smtClean="0">
                <a:solidFill>
                  <a:schemeClr val="tx2"/>
                </a:solidFill>
              </a:rPr>
              <a:t>Legami sociali</a:t>
            </a:r>
          </a:p>
          <a:p>
            <a:r>
              <a:rPr lang="it-IT" b="1" dirty="0" smtClean="0">
                <a:solidFill>
                  <a:srgbClr val="C00000"/>
                </a:solidFill>
              </a:rPr>
              <a:t>Familiari e comunitarie</a:t>
            </a:r>
          </a:p>
          <a:p>
            <a:pPr>
              <a:buNone/>
            </a:pPr>
            <a:r>
              <a:rPr lang="it-IT" dirty="0" smtClean="0">
                <a:solidFill>
                  <a:schemeClr val="tx2"/>
                </a:solidFill>
              </a:rPr>
              <a:t>Empatia famiglia e comunità</a:t>
            </a:r>
          </a:p>
          <a:p>
            <a:pPr>
              <a:buNone/>
            </a:pPr>
            <a:r>
              <a:rPr lang="it-IT" dirty="0" smtClean="0">
                <a:solidFill>
                  <a:schemeClr val="tx2"/>
                </a:solidFill>
              </a:rPr>
              <a:t>Allenamento a gestione crisi</a:t>
            </a:r>
          </a:p>
          <a:p>
            <a:pPr>
              <a:buNone/>
            </a:pPr>
            <a:r>
              <a:rPr lang="it-IT" dirty="0" smtClean="0">
                <a:solidFill>
                  <a:schemeClr val="tx2"/>
                </a:solidFill>
              </a:rPr>
              <a:t>Equità sociale</a:t>
            </a:r>
          </a:p>
          <a:p>
            <a:pPr>
              <a:buNone/>
            </a:pPr>
            <a:r>
              <a:rPr lang="it-IT" dirty="0" smtClean="0">
                <a:solidFill>
                  <a:schemeClr val="tx2"/>
                </a:solidFill>
              </a:rPr>
              <a:t>Partecipazione sociale</a:t>
            </a:r>
          </a:p>
          <a:p>
            <a:pPr>
              <a:buNone/>
            </a:pPr>
            <a:r>
              <a:rPr lang="it-IT" dirty="0" smtClean="0">
                <a:solidFill>
                  <a:schemeClr val="tx2"/>
                </a:solidFill>
              </a:rPr>
              <a:t>Cultura democratica</a:t>
            </a:r>
          </a:p>
          <a:p>
            <a:pPr>
              <a:buNone/>
            </a:pPr>
            <a:r>
              <a:rPr lang="it-IT" dirty="0" smtClean="0">
                <a:solidFill>
                  <a:schemeClr val="tx2"/>
                </a:solidFill>
              </a:rPr>
              <a:t>Reciprocità e rispetto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260648"/>
            <a:ext cx="4041775" cy="639762"/>
          </a:xfrm>
        </p:spPr>
        <p:txBody>
          <a:bodyPr>
            <a:normAutofit/>
          </a:bodyPr>
          <a:lstStyle/>
          <a:p>
            <a:pPr algn="ctr"/>
            <a:r>
              <a:rPr lang="it-IT" sz="3200" dirty="0" smtClean="0">
                <a:solidFill>
                  <a:srgbClr val="C00000"/>
                </a:solidFill>
              </a:rPr>
              <a:t>Risultati attesi</a:t>
            </a:r>
            <a:endParaRPr lang="it-IT" sz="3200" dirty="0">
              <a:solidFill>
                <a:srgbClr val="C00000"/>
              </a:solidFill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980728"/>
            <a:ext cx="4041775" cy="5544616"/>
          </a:xfrm>
        </p:spPr>
        <p:txBody>
          <a:bodyPr>
            <a:normAutofit/>
          </a:bodyPr>
          <a:lstStyle/>
          <a:p>
            <a:endParaRPr lang="it-IT" dirty="0" smtClean="0"/>
          </a:p>
          <a:p>
            <a:pPr>
              <a:buNone/>
            </a:pPr>
            <a:r>
              <a:rPr lang="it-IT" dirty="0" smtClean="0"/>
              <a:t>Bassa depressione e ansia</a:t>
            </a:r>
          </a:p>
          <a:p>
            <a:pPr>
              <a:buNone/>
            </a:pPr>
            <a:r>
              <a:rPr lang="it-IT" dirty="0" smtClean="0"/>
              <a:t>Prevenzione di incidenti</a:t>
            </a:r>
          </a:p>
          <a:p>
            <a:pPr>
              <a:buNone/>
            </a:pPr>
            <a:r>
              <a:rPr lang="it-IT" dirty="0" smtClean="0"/>
              <a:t>Emozioni positive e speranza </a:t>
            </a:r>
          </a:p>
          <a:p>
            <a:pPr>
              <a:buNone/>
            </a:pPr>
            <a:r>
              <a:rPr lang="it-IT" dirty="0" smtClean="0"/>
              <a:t>Supporto sociale sotto stress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Recupero rapido dopo disastro</a:t>
            </a:r>
          </a:p>
          <a:p>
            <a:pPr>
              <a:buNone/>
            </a:pPr>
            <a:r>
              <a:rPr lang="it-IT" dirty="0" smtClean="0"/>
              <a:t>Assenza di danni collaterali</a:t>
            </a:r>
          </a:p>
          <a:p>
            <a:pPr>
              <a:buNone/>
            </a:pPr>
            <a:r>
              <a:rPr lang="it-IT" dirty="0" smtClean="0"/>
              <a:t>No ghettizzazione</a:t>
            </a:r>
          </a:p>
          <a:p>
            <a:pPr>
              <a:buNone/>
            </a:pPr>
            <a:r>
              <a:rPr lang="it-IT" dirty="0" smtClean="0"/>
              <a:t>Vitalità ed entusiasmo</a:t>
            </a:r>
          </a:p>
          <a:p>
            <a:pPr>
              <a:buNone/>
            </a:pPr>
            <a:r>
              <a:rPr lang="it-IT" dirty="0" smtClean="0"/>
              <a:t>Fiducia nelle istituzioni</a:t>
            </a:r>
          </a:p>
          <a:p>
            <a:pPr>
              <a:buNone/>
            </a:pPr>
            <a:r>
              <a:rPr lang="it-IT" dirty="0" smtClean="0"/>
              <a:t>Elevato benessere </a:t>
            </a:r>
            <a:endParaRPr lang="it-IT" dirty="0"/>
          </a:p>
        </p:txBody>
      </p:sp>
      <p:sp>
        <p:nvSpPr>
          <p:cNvPr id="7" name="Freccia a destra 6"/>
          <p:cNvSpPr/>
          <p:nvPr/>
        </p:nvSpPr>
        <p:spPr>
          <a:xfrm>
            <a:off x="3995936" y="1988840"/>
            <a:ext cx="648072" cy="216024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a destra 7"/>
          <p:cNvSpPr/>
          <p:nvPr/>
        </p:nvSpPr>
        <p:spPr>
          <a:xfrm>
            <a:off x="4211960" y="3789040"/>
            <a:ext cx="432048" cy="216024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a destra 8"/>
          <p:cNvSpPr/>
          <p:nvPr/>
        </p:nvSpPr>
        <p:spPr>
          <a:xfrm>
            <a:off x="3995936" y="2420888"/>
            <a:ext cx="648072" cy="216024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a destra 9"/>
          <p:cNvSpPr/>
          <p:nvPr/>
        </p:nvSpPr>
        <p:spPr>
          <a:xfrm>
            <a:off x="3995936" y="2852936"/>
            <a:ext cx="648072" cy="216024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a destra 10"/>
          <p:cNvSpPr/>
          <p:nvPr/>
        </p:nvSpPr>
        <p:spPr>
          <a:xfrm>
            <a:off x="4211960" y="4221088"/>
            <a:ext cx="360040" cy="216024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reccia a destra 11"/>
          <p:cNvSpPr/>
          <p:nvPr/>
        </p:nvSpPr>
        <p:spPr>
          <a:xfrm>
            <a:off x="3995936" y="4653136"/>
            <a:ext cx="648072" cy="216024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reccia a destra 12"/>
          <p:cNvSpPr/>
          <p:nvPr/>
        </p:nvSpPr>
        <p:spPr>
          <a:xfrm>
            <a:off x="3995936" y="5085184"/>
            <a:ext cx="648072" cy="216024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13"/>
          <p:cNvSpPr/>
          <p:nvPr/>
        </p:nvSpPr>
        <p:spPr>
          <a:xfrm>
            <a:off x="3995936" y="5517232"/>
            <a:ext cx="648072" cy="216024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a destra 14"/>
          <p:cNvSpPr/>
          <p:nvPr/>
        </p:nvSpPr>
        <p:spPr>
          <a:xfrm>
            <a:off x="3995936" y="5949280"/>
            <a:ext cx="648072" cy="216024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reccia a destra 15"/>
          <p:cNvSpPr/>
          <p:nvPr/>
        </p:nvSpPr>
        <p:spPr>
          <a:xfrm>
            <a:off x="3995936" y="1556792"/>
            <a:ext cx="648072" cy="216024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reccia a destra 16"/>
          <p:cNvSpPr/>
          <p:nvPr/>
        </p:nvSpPr>
        <p:spPr>
          <a:xfrm>
            <a:off x="3995936" y="620688"/>
            <a:ext cx="648072" cy="216024"/>
          </a:xfrm>
          <a:prstGeom prst="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arrotondato 6"/>
          <p:cNvSpPr/>
          <p:nvPr/>
        </p:nvSpPr>
        <p:spPr>
          <a:xfrm>
            <a:off x="755576" y="980728"/>
            <a:ext cx="7848872" cy="547260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Rettangolo arrotondato 3"/>
          <p:cNvSpPr/>
          <p:nvPr/>
        </p:nvSpPr>
        <p:spPr>
          <a:xfrm>
            <a:off x="1187624" y="2132856"/>
            <a:ext cx="2448272" cy="172819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dirty="0" smtClean="0"/>
              <a:t>PERSONA</a:t>
            </a:r>
            <a:endParaRPr lang="it-IT" sz="3200" dirty="0"/>
          </a:p>
        </p:txBody>
      </p:sp>
      <p:sp>
        <p:nvSpPr>
          <p:cNvPr id="5" name="Rettangolo arrotondato 4"/>
          <p:cNvSpPr/>
          <p:nvPr/>
        </p:nvSpPr>
        <p:spPr>
          <a:xfrm>
            <a:off x="4211960" y="4293096"/>
            <a:ext cx="2448272" cy="172819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dirty="0" smtClean="0"/>
              <a:t>COMUNITA’</a:t>
            </a:r>
            <a:endParaRPr lang="it-IT" sz="3200" dirty="0"/>
          </a:p>
        </p:txBody>
      </p:sp>
      <p:sp>
        <p:nvSpPr>
          <p:cNvPr id="6" name="Rettangolo arrotondato 5"/>
          <p:cNvSpPr/>
          <p:nvPr/>
        </p:nvSpPr>
        <p:spPr>
          <a:xfrm>
            <a:off x="5580112" y="1484784"/>
            <a:ext cx="2448272" cy="172819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dirty="0" smtClean="0"/>
              <a:t>FAMIGLIA</a:t>
            </a:r>
            <a:endParaRPr lang="it-IT" sz="32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3275856" y="332656"/>
            <a:ext cx="2301656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sz="3600" dirty="0" smtClean="0"/>
              <a:t>RESILIENZA</a:t>
            </a:r>
            <a:endParaRPr lang="it-IT" sz="3600" dirty="0"/>
          </a:p>
        </p:txBody>
      </p:sp>
      <p:cxnSp>
        <p:nvCxnSpPr>
          <p:cNvPr id="13" name="Forma 12"/>
          <p:cNvCxnSpPr>
            <a:stCxn id="5" idx="3"/>
          </p:cNvCxnSpPr>
          <p:nvPr/>
        </p:nvCxnSpPr>
        <p:spPr>
          <a:xfrm flipV="1">
            <a:off x="6660232" y="3284984"/>
            <a:ext cx="864096" cy="1872208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Connettore 4 14"/>
          <p:cNvCxnSpPr>
            <a:stCxn id="6" idx="1"/>
          </p:cNvCxnSpPr>
          <p:nvPr/>
        </p:nvCxnSpPr>
        <p:spPr>
          <a:xfrm rot="10800000" flipV="1">
            <a:off x="3707904" y="2348880"/>
            <a:ext cx="1872208" cy="72008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Forma 16"/>
          <p:cNvCxnSpPr>
            <a:stCxn id="4" idx="2"/>
            <a:endCxn id="5" idx="1"/>
          </p:cNvCxnSpPr>
          <p:nvPr/>
        </p:nvCxnSpPr>
        <p:spPr>
          <a:xfrm rot="16200000" flipH="1">
            <a:off x="2663788" y="3609020"/>
            <a:ext cx="1296144" cy="1800200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it-IT" dirty="0" smtClean="0"/>
              <a:t>RESILIENZA FAMILIARE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it-IT" dirty="0" smtClean="0"/>
              <a:t>Insieme di strategie di </a:t>
            </a:r>
            <a:r>
              <a:rPr lang="it-IT" dirty="0" err="1" smtClean="0"/>
              <a:t>coping</a:t>
            </a:r>
            <a:r>
              <a:rPr lang="it-IT" dirty="0" smtClean="0"/>
              <a:t> e di processi di adattamento che intervengono in seno alla famiglia intesa come unità funzionale. </a:t>
            </a:r>
          </a:p>
          <a:p>
            <a:pPr algn="just">
              <a:buNone/>
            </a:pPr>
            <a:r>
              <a:rPr lang="it-IT" dirty="0" smtClean="0"/>
              <a:t>Il modo in cui una famiglia affronta e gestisce un’esperienza perturbante, contiene i livelli di stress, si riorganizza in maniera adeguata e prosegue la sua vita, influenza i processi di adattamento immediati e nel lungo periodo di tutti i componenti nonché la reale sopravvivenza e il benessere dell’intero nucleo familiare.</a:t>
            </a:r>
            <a:endParaRPr lang="it-IT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it-IT" sz="3600" dirty="0" smtClean="0"/>
              <a:t>Assunti di base nella resilienza familiare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99715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Sistemi di credenze familiari</a:t>
            </a:r>
          </a:p>
          <a:p>
            <a:pPr lvl="1"/>
            <a:r>
              <a:rPr lang="it-IT" dirty="0" smtClean="0"/>
              <a:t>Significazione delle situazioni avverse</a:t>
            </a:r>
          </a:p>
          <a:p>
            <a:pPr lvl="1"/>
            <a:r>
              <a:rPr lang="it-IT" dirty="0" smtClean="0"/>
              <a:t>Atteggiamento positivo</a:t>
            </a:r>
          </a:p>
          <a:p>
            <a:pPr lvl="1"/>
            <a:r>
              <a:rPr lang="it-IT" dirty="0" smtClean="0"/>
              <a:t>Trascendenza e spiritualità</a:t>
            </a:r>
          </a:p>
          <a:p>
            <a:r>
              <a:rPr lang="it-IT" dirty="0" smtClean="0">
                <a:solidFill>
                  <a:srgbClr val="C00000"/>
                </a:solidFill>
              </a:rPr>
              <a:t>Strutture organizzative</a:t>
            </a:r>
          </a:p>
          <a:p>
            <a:pPr lvl="1"/>
            <a:r>
              <a:rPr lang="it-IT" dirty="0" smtClean="0"/>
              <a:t>Flessibilità</a:t>
            </a:r>
          </a:p>
          <a:p>
            <a:pPr lvl="1"/>
            <a:r>
              <a:rPr lang="it-IT" dirty="0" smtClean="0"/>
              <a:t>Coesione</a:t>
            </a:r>
          </a:p>
          <a:p>
            <a:pPr lvl="1"/>
            <a:r>
              <a:rPr lang="it-IT" dirty="0" smtClean="0"/>
              <a:t>Presenza di risorse sociali ed economiche</a:t>
            </a:r>
          </a:p>
          <a:p>
            <a:r>
              <a:rPr lang="it-IT" dirty="0" smtClean="0">
                <a:solidFill>
                  <a:srgbClr val="C00000"/>
                </a:solidFill>
              </a:rPr>
              <a:t>Processi comunicativi</a:t>
            </a:r>
          </a:p>
          <a:p>
            <a:pPr lvl="1"/>
            <a:r>
              <a:rPr lang="it-IT" dirty="0" smtClean="0"/>
              <a:t>Chiarezza</a:t>
            </a:r>
          </a:p>
          <a:p>
            <a:pPr lvl="1"/>
            <a:r>
              <a:rPr lang="it-IT" dirty="0" smtClean="0"/>
              <a:t>Espressione libera delle emozioni</a:t>
            </a:r>
          </a:p>
          <a:p>
            <a:pPr lvl="1"/>
            <a:r>
              <a:rPr lang="it-IT" dirty="0" smtClean="0"/>
              <a:t>Strategie collaborative di risoluzione dei problemi</a:t>
            </a:r>
          </a:p>
          <a:p>
            <a:pPr lvl="1">
              <a:buNone/>
            </a:pPr>
            <a:endParaRPr lang="it-IT" dirty="0" smtClean="0"/>
          </a:p>
          <a:p>
            <a:pPr lvl="1">
              <a:buNone/>
            </a:pPr>
            <a:endParaRPr lang="it-IT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it-IT" dirty="0" smtClean="0"/>
              <a:t>Significare le avversità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Considerare resilienza come relazione</a:t>
            </a:r>
          </a:p>
          <a:p>
            <a:pPr lvl="1"/>
            <a:r>
              <a:rPr lang="it-IT" dirty="0" smtClean="0"/>
              <a:t>Reti di sicurezza VS eroe solitario</a:t>
            </a:r>
          </a:p>
          <a:p>
            <a:pPr lvl="1"/>
            <a:r>
              <a:rPr lang="it-IT" dirty="0" smtClean="0"/>
              <a:t>Considerare crisi come sfida comune</a:t>
            </a:r>
          </a:p>
          <a:p>
            <a:r>
              <a:rPr lang="it-IT" dirty="0" smtClean="0">
                <a:solidFill>
                  <a:srgbClr val="C00000"/>
                </a:solidFill>
              </a:rPr>
              <a:t>Normalizzare e contestualizzare l’esperienza</a:t>
            </a:r>
          </a:p>
          <a:p>
            <a:pPr lvl="1"/>
            <a:r>
              <a:rPr lang="it-IT" dirty="0" smtClean="0"/>
              <a:t>Orientamento al ciclo di vita familiare</a:t>
            </a:r>
          </a:p>
          <a:p>
            <a:pPr lvl="1"/>
            <a:r>
              <a:rPr lang="it-IT" dirty="0" smtClean="0"/>
              <a:t>Riconoscere la vulnerabilità come caratteristica umana, il disagio come una sofferenza comprensibile e possibile in determinate condizioni</a:t>
            </a:r>
          </a:p>
          <a:p>
            <a:r>
              <a:rPr lang="it-IT" dirty="0" smtClean="0">
                <a:solidFill>
                  <a:srgbClr val="C00000"/>
                </a:solidFill>
              </a:rPr>
              <a:t>Conquistare un senso di coerenza</a:t>
            </a:r>
          </a:p>
          <a:p>
            <a:pPr lvl="1"/>
            <a:r>
              <a:rPr lang="it-IT" dirty="0" smtClean="0"/>
              <a:t>Considerare la crisi come sfida: comprensibile, controllabile, significativa</a:t>
            </a:r>
          </a:p>
          <a:p>
            <a:r>
              <a:rPr lang="it-IT" dirty="0" smtClean="0">
                <a:solidFill>
                  <a:srgbClr val="C00000"/>
                </a:solidFill>
              </a:rPr>
              <a:t>Valutare la situazione avversa</a:t>
            </a:r>
          </a:p>
          <a:p>
            <a:pPr lvl="1"/>
            <a:r>
              <a:rPr lang="it-IT" dirty="0" smtClean="0"/>
              <a:t>Attribuzioni causali, esplicative: come è potuto accadere?</a:t>
            </a:r>
          </a:p>
          <a:p>
            <a:pPr lvl="1"/>
            <a:r>
              <a:rPr lang="it-IT" dirty="0" smtClean="0"/>
              <a:t>Aspettative future/timori catastrofici: cosa succederà? Cosa si può fare?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it-IT" dirty="0" smtClean="0"/>
              <a:t>Visione costruttiva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Speranza e disposizione ottimistica</a:t>
            </a:r>
          </a:p>
          <a:p>
            <a:pPr lvl="1"/>
            <a:r>
              <a:rPr lang="it-IT" dirty="0" smtClean="0"/>
              <a:t>Fiducia nella possibilità di superare gli ostacoli e le difficoltà</a:t>
            </a:r>
          </a:p>
          <a:p>
            <a:r>
              <a:rPr lang="it-IT" dirty="0" smtClean="0">
                <a:solidFill>
                  <a:srgbClr val="C00000"/>
                </a:solidFill>
              </a:rPr>
              <a:t>Riconoscere le risorse; costruire sulle potenzialità</a:t>
            </a:r>
          </a:p>
          <a:p>
            <a:r>
              <a:rPr lang="it-IT" dirty="0" smtClean="0">
                <a:solidFill>
                  <a:srgbClr val="C00000"/>
                </a:solidFill>
              </a:rPr>
              <a:t>Cogliere le occasioni: intraprendenza e tenacia</a:t>
            </a:r>
          </a:p>
          <a:p>
            <a:r>
              <a:rPr lang="it-IT" dirty="0" smtClean="0">
                <a:solidFill>
                  <a:srgbClr val="C00000"/>
                </a:solidFill>
              </a:rPr>
              <a:t>Coraggio – incoraggiamento</a:t>
            </a:r>
          </a:p>
          <a:p>
            <a:r>
              <a:rPr lang="it-IT" dirty="0" smtClean="0">
                <a:solidFill>
                  <a:srgbClr val="C00000"/>
                </a:solidFill>
              </a:rPr>
              <a:t>Riconoscere ciò che è possibile accettando ciò che non può essere cambiato</a:t>
            </a:r>
            <a:endParaRPr lang="it-IT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it-IT" dirty="0" smtClean="0"/>
              <a:t>Trascendenza e spiritualità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Valori e scopi più ampi</a:t>
            </a:r>
          </a:p>
          <a:p>
            <a:r>
              <a:rPr lang="it-IT" dirty="0" smtClean="0">
                <a:solidFill>
                  <a:srgbClr val="C00000"/>
                </a:solidFill>
              </a:rPr>
              <a:t>Spiritualità: fede, liturgie, comunità religiosa</a:t>
            </a:r>
          </a:p>
          <a:p>
            <a:r>
              <a:rPr lang="it-IT" dirty="0" smtClean="0">
                <a:solidFill>
                  <a:srgbClr val="C00000"/>
                </a:solidFill>
              </a:rPr>
              <a:t>Ispirazione: previsione di nuove possibilità</a:t>
            </a:r>
          </a:p>
          <a:p>
            <a:pPr lvl="1"/>
            <a:r>
              <a:rPr lang="it-IT" dirty="0" smtClean="0"/>
              <a:t>Modelli di ruolo, aspirazioni</a:t>
            </a:r>
          </a:p>
          <a:p>
            <a:pPr lvl="1"/>
            <a:r>
              <a:rPr lang="it-IT" dirty="0" smtClean="0"/>
              <a:t>Soluzioni innovative</a:t>
            </a:r>
          </a:p>
          <a:p>
            <a:pPr lvl="1"/>
            <a:r>
              <a:rPr lang="it-IT" dirty="0" smtClean="0"/>
              <a:t>Espressioni creative (arti, musica, scrittura)</a:t>
            </a:r>
          </a:p>
          <a:p>
            <a:r>
              <a:rPr lang="it-IT" dirty="0" smtClean="0">
                <a:solidFill>
                  <a:srgbClr val="C00000"/>
                </a:solidFill>
              </a:rPr>
              <a:t>Trasformazione: apprendimento, cambiamento ed evoluzione oltre la crisi</a:t>
            </a:r>
          </a:p>
          <a:p>
            <a:pPr lvl="1"/>
            <a:r>
              <a:rPr lang="it-IT" dirty="0" smtClean="0"/>
              <a:t>La crisi è sia una minaccia sia un’opportunità; ha in sé un potenziale di crescita</a:t>
            </a:r>
          </a:p>
          <a:p>
            <a:pPr lvl="1"/>
            <a:r>
              <a:rPr lang="it-IT" dirty="0" smtClean="0"/>
              <a:t>Rivalutare, riconfermare e reindirizzare le priorità nella propria vita</a:t>
            </a:r>
          </a:p>
          <a:p>
            <a:pPr lvl="1"/>
            <a:r>
              <a:rPr lang="it-IT" dirty="0" smtClean="0"/>
              <a:t>Preoccupazione e impegno concreto per aiutare gli altri; responsabilità sociale</a:t>
            </a:r>
            <a:endParaRPr lang="it-IT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6881993" y="6237312"/>
            <a:ext cx="2010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/>
              <a:t>Seligman</a:t>
            </a:r>
            <a:r>
              <a:rPr lang="it-IT" sz="2400" dirty="0" smtClean="0"/>
              <a:t> 1990</a:t>
            </a:r>
            <a:endParaRPr lang="it-IT" sz="2400" dirty="0"/>
          </a:p>
        </p:txBody>
      </p:sp>
      <p:sp>
        <p:nvSpPr>
          <p:cNvPr id="5" name="Rettangolo arrotondato 4"/>
          <p:cNvSpPr/>
          <p:nvPr/>
        </p:nvSpPr>
        <p:spPr>
          <a:xfrm>
            <a:off x="2051720" y="764704"/>
            <a:ext cx="5472608" cy="144016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/>
              <a:t>IMPOTENZA APPRESA</a:t>
            </a:r>
            <a:endParaRPr lang="it-IT" sz="2800" dirty="0"/>
          </a:p>
        </p:txBody>
      </p:sp>
      <p:sp>
        <p:nvSpPr>
          <p:cNvPr id="6" name="Freccia in giù 5"/>
          <p:cNvSpPr/>
          <p:nvPr/>
        </p:nvSpPr>
        <p:spPr>
          <a:xfrm>
            <a:off x="4427984" y="2780928"/>
            <a:ext cx="648072" cy="936104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arrotondato 6"/>
          <p:cNvSpPr/>
          <p:nvPr/>
        </p:nvSpPr>
        <p:spPr>
          <a:xfrm>
            <a:off x="2051720" y="4293096"/>
            <a:ext cx="5472608" cy="136815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/>
              <a:t>OTTIMISMO APPRESO</a:t>
            </a:r>
            <a:endParaRPr lang="it-IT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Segnaposto contenuto 5"/>
          <p:cNvGraphicFramePr>
            <a:graphicFrameLocks noGrp="1"/>
          </p:cNvGraphicFramePr>
          <p:nvPr>
            <p:ph idx="1"/>
          </p:nvPr>
        </p:nvGraphicFramePr>
        <p:xfrm>
          <a:off x="457200" y="332656"/>
          <a:ext cx="8229600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Quali sono le componenti che promuovono resilienza nella scuola?</a:t>
            </a:r>
          </a:p>
          <a:p>
            <a:r>
              <a:rPr lang="it-IT" dirty="0" smtClean="0"/>
              <a:t>Che cosa rende l’organizzazione scolastica resiliente?</a:t>
            </a:r>
            <a:endParaRPr lang="it-IT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Uno strumento per la </a:t>
            </a:r>
            <a:r>
              <a:rPr lang="it-IT" dirty="0" err="1" smtClean="0"/>
              <a:t>famiglia…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Suddivisione a piccoli gruppi</a:t>
            </a:r>
          </a:p>
          <a:p>
            <a:r>
              <a:rPr lang="it-IT" dirty="0" smtClean="0"/>
              <a:t>Individuazione delle principali aree da indagare per analizzare i bisogni della famiglia</a:t>
            </a:r>
          </a:p>
          <a:p>
            <a:r>
              <a:rPr lang="it-IT" dirty="0" smtClean="0"/>
              <a:t>Costruzione di uno strumento da adottare per rilevare i bisogni e costruire una buona relazione con la famiglia</a:t>
            </a:r>
          </a:p>
          <a:p>
            <a:r>
              <a:rPr lang="it-IT" dirty="0" smtClean="0"/>
              <a:t>Condivisione in plenaria </a:t>
            </a:r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a 4"/>
          <p:cNvGraphicFramePr/>
          <p:nvPr/>
        </p:nvGraphicFramePr>
        <p:xfrm>
          <a:off x="539552" y="476672"/>
          <a:ext cx="7848872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e 5"/>
          <p:cNvSpPr/>
          <p:nvPr/>
        </p:nvSpPr>
        <p:spPr>
          <a:xfrm>
            <a:off x="5544616" y="-99392"/>
            <a:ext cx="1944216" cy="18002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Autenticità</a:t>
            </a:r>
            <a:endParaRPr lang="it-IT" dirty="0"/>
          </a:p>
        </p:txBody>
      </p:sp>
      <p:sp>
        <p:nvSpPr>
          <p:cNvPr id="7" name="Ovale 6"/>
          <p:cNvSpPr/>
          <p:nvPr/>
        </p:nvSpPr>
        <p:spPr>
          <a:xfrm>
            <a:off x="936104" y="3284984"/>
            <a:ext cx="2160240" cy="194421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Osservazione</a:t>
            </a:r>
            <a:endParaRPr lang="it-IT" dirty="0"/>
          </a:p>
        </p:txBody>
      </p:sp>
      <p:sp>
        <p:nvSpPr>
          <p:cNvPr id="8" name="Ovale 7"/>
          <p:cNvSpPr/>
          <p:nvPr/>
        </p:nvSpPr>
        <p:spPr>
          <a:xfrm>
            <a:off x="-144016" y="1844824"/>
            <a:ext cx="2339752" cy="22322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Consapevolezza</a:t>
            </a:r>
            <a:endParaRPr lang="it-IT" dirty="0"/>
          </a:p>
        </p:txBody>
      </p:sp>
      <p:sp>
        <p:nvSpPr>
          <p:cNvPr id="9" name="Ovale 8"/>
          <p:cNvSpPr/>
          <p:nvPr/>
        </p:nvSpPr>
        <p:spPr>
          <a:xfrm>
            <a:off x="1872208" y="2420888"/>
            <a:ext cx="1944216" cy="18002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Decision</a:t>
            </a:r>
            <a:r>
              <a:rPr lang="it-IT" dirty="0" smtClean="0"/>
              <a:t> </a:t>
            </a:r>
            <a:r>
              <a:rPr lang="it-IT" dirty="0" err="1" smtClean="0"/>
              <a:t>making</a:t>
            </a:r>
            <a:endParaRPr lang="it-IT" dirty="0"/>
          </a:p>
        </p:txBody>
      </p:sp>
      <p:sp>
        <p:nvSpPr>
          <p:cNvPr id="10" name="Ovale 9"/>
          <p:cNvSpPr/>
          <p:nvPr/>
        </p:nvSpPr>
        <p:spPr>
          <a:xfrm>
            <a:off x="2160240" y="188640"/>
            <a:ext cx="1944216" cy="18002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Problem</a:t>
            </a:r>
            <a:r>
              <a:rPr lang="it-IT" dirty="0" smtClean="0"/>
              <a:t> </a:t>
            </a:r>
            <a:r>
              <a:rPr lang="it-IT" dirty="0" err="1" smtClean="0"/>
              <a:t>solving</a:t>
            </a:r>
            <a:endParaRPr lang="it-IT" dirty="0"/>
          </a:p>
        </p:txBody>
      </p:sp>
      <p:sp>
        <p:nvSpPr>
          <p:cNvPr id="11" name="Ovale 10"/>
          <p:cNvSpPr/>
          <p:nvPr/>
        </p:nvSpPr>
        <p:spPr>
          <a:xfrm>
            <a:off x="3096344" y="1556792"/>
            <a:ext cx="1944216" cy="18002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Assertività</a:t>
            </a:r>
            <a:endParaRPr lang="it-IT" dirty="0"/>
          </a:p>
        </p:txBody>
      </p:sp>
      <p:sp>
        <p:nvSpPr>
          <p:cNvPr id="12" name="Ovale 11"/>
          <p:cNvSpPr/>
          <p:nvPr/>
        </p:nvSpPr>
        <p:spPr>
          <a:xfrm>
            <a:off x="3096344" y="3284984"/>
            <a:ext cx="1944216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Senso critico</a:t>
            </a:r>
            <a:endParaRPr lang="it-IT" dirty="0"/>
          </a:p>
        </p:txBody>
      </p:sp>
      <p:sp>
        <p:nvSpPr>
          <p:cNvPr id="13" name="Ovale 12"/>
          <p:cNvSpPr/>
          <p:nvPr/>
        </p:nvSpPr>
        <p:spPr>
          <a:xfrm>
            <a:off x="3816424" y="188640"/>
            <a:ext cx="1944216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Ascolto</a:t>
            </a:r>
            <a:endParaRPr lang="it-IT" dirty="0"/>
          </a:p>
        </p:txBody>
      </p:sp>
      <p:sp>
        <p:nvSpPr>
          <p:cNvPr id="14" name="Ovale 13"/>
          <p:cNvSpPr/>
          <p:nvPr/>
        </p:nvSpPr>
        <p:spPr>
          <a:xfrm>
            <a:off x="6480720" y="3573016"/>
            <a:ext cx="1944216" cy="18002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Creatività</a:t>
            </a:r>
            <a:endParaRPr lang="it-IT" dirty="0"/>
          </a:p>
        </p:txBody>
      </p:sp>
      <p:sp>
        <p:nvSpPr>
          <p:cNvPr id="15" name="Ovale 14"/>
          <p:cNvSpPr/>
          <p:nvPr/>
        </p:nvSpPr>
        <p:spPr>
          <a:xfrm>
            <a:off x="4752528" y="3789040"/>
            <a:ext cx="2232248" cy="208823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Comprensione</a:t>
            </a:r>
            <a:endParaRPr lang="it-IT" dirty="0"/>
          </a:p>
        </p:txBody>
      </p:sp>
      <p:sp>
        <p:nvSpPr>
          <p:cNvPr id="16" name="Ovale 15"/>
          <p:cNvSpPr/>
          <p:nvPr/>
        </p:nvSpPr>
        <p:spPr>
          <a:xfrm>
            <a:off x="4824536" y="1124744"/>
            <a:ext cx="1944216" cy="18002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Scambio</a:t>
            </a:r>
            <a:endParaRPr lang="it-IT" dirty="0"/>
          </a:p>
        </p:txBody>
      </p:sp>
      <p:sp>
        <p:nvSpPr>
          <p:cNvPr id="17" name="Ovale 16"/>
          <p:cNvSpPr/>
          <p:nvPr/>
        </p:nvSpPr>
        <p:spPr>
          <a:xfrm>
            <a:off x="6552728" y="980728"/>
            <a:ext cx="1944216" cy="18002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Empatia</a:t>
            </a:r>
          </a:p>
          <a:p>
            <a:pPr algn="ctr"/>
            <a:endParaRPr lang="it-IT" dirty="0"/>
          </a:p>
        </p:txBody>
      </p:sp>
      <p:sp>
        <p:nvSpPr>
          <p:cNvPr id="18" name="Ovale 17"/>
          <p:cNvSpPr/>
          <p:nvPr/>
        </p:nvSpPr>
        <p:spPr>
          <a:xfrm>
            <a:off x="7308304" y="2492896"/>
            <a:ext cx="1944216" cy="18002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Confronto </a:t>
            </a:r>
          </a:p>
          <a:p>
            <a:pPr algn="ctr"/>
            <a:endParaRPr lang="it-IT" dirty="0"/>
          </a:p>
        </p:txBody>
      </p:sp>
      <p:sp>
        <p:nvSpPr>
          <p:cNvPr id="20" name="Ovale 19"/>
          <p:cNvSpPr/>
          <p:nvPr/>
        </p:nvSpPr>
        <p:spPr>
          <a:xfrm>
            <a:off x="1224136" y="1196752"/>
            <a:ext cx="1944216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Gestione delle relazioni</a:t>
            </a:r>
          </a:p>
          <a:p>
            <a:pPr algn="ctr"/>
            <a:endParaRPr lang="it-IT" dirty="0"/>
          </a:p>
        </p:txBody>
      </p:sp>
      <p:sp>
        <p:nvSpPr>
          <p:cNvPr id="21" name="Ovale 20"/>
          <p:cNvSpPr/>
          <p:nvPr/>
        </p:nvSpPr>
        <p:spPr>
          <a:xfrm>
            <a:off x="4392488" y="2564904"/>
            <a:ext cx="1944216" cy="1800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Gestione delle emozioni</a:t>
            </a:r>
          </a:p>
          <a:p>
            <a:pPr algn="ctr"/>
            <a:endParaRPr lang="it-IT" dirty="0"/>
          </a:p>
        </p:txBody>
      </p:sp>
      <p:sp>
        <p:nvSpPr>
          <p:cNvPr id="22" name="Ovale 21"/>
          <p:cNvSpPr/>
          <p:nvPr/>
        </p:nvSpPr>
        <p:spPr>
          <a:xfrm>
            <a:off x="5832648" y="2276872"/>
            <a:ext cx="1944216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Gestione dello stress</a:t>
            </a:r>
          </a:p>
          <a:p>
            <a:pPr algn="ctr"/>
            <a:endParaRPr lang="it-IT" dirty="0"/>
          </a:p>
        </p:txBody>
      </p:sp>
      <p:sp>
        <p:nvSpPr>
          <p:cNvPr id="25" name="Titolo 1"/>
          <p:cNvSpPr txBox="1">
            <a:spLocks/>
          </p:cNvSpPr>
          <p:nvPr/>
        </p:nvSpPr>
        <p:spPr>
          <a:xfrm>
            <a:off x="3635896" y="6021288"/>
            <a:ext cx="3600400" cy="64807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4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Risorse</a:t>
            </a:r>
            <a:endParaRPr kumimoji="0" lang="it-IT" sz="4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7" name="Connettore 1 26"/>
          <p:cNvCxnSpPr>
            <a:stCxn id="7" idx="5"/>
            <a:endCxn id="25" idx="0"/>
          </p:cNvCxnSpPr>
          <p:nvPr/>
        </p:nvCxnSpPr>
        <p:spPr>
          <a:xfrm>
            <a:off x="2779984" y="4944476"/>
            <a:ext cx="2656112" cy="10768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1 28"/>
          <p:cNvCxnSpPr>
            <a:stCxn id="12" idx="4"/>
            <a:endCxn id="25" idx="0"/>
          </p:cNvCxnSpPr>
          <p:nvPr/>
        </p:nvCxnSpPr>
        <p:spPr>
          <a:xfrm>
            <a:off x="4068452" y="5085184"/>
            <a:ext cx="1367644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>
            <a:stCxn id="15" idx="4"/>
            <a:endCxn id="25" idx="0"/>
          </p:cNvCxnSpPr>
          <p:nvPr/>
        </p:nvCxnSpPr>
        <p:spPr>
          <a:xfrm flipH="1">
            <a:off x="5436096" y="5877272"/>
            <a:ext cx="43255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32"/>
          <p:cNvCxnSpPr>
            <a:stCxn id="14" idx="4"/>
            <a:endCxn id="25" idx="0"/>
          </p:cNvCxnSpPr>
          <p:nvPr/>
        </p:nvCxnSpPr>
        <p:spPr>
          <a:xfrm flipH="1">
            <a:off x="5436096" y="5373216"/>
            <a:ext cx="2016732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1 34"/>
          <p:cNvCxnSpPr>
            <a:stCxn id="21" idx="4"/>
            <a:endCxn id="25" idx="0"/>
          </p:cNvCxnSpPr>
          <p:nvPr/>
        </p:nvCxnSpPr>
        <p:spPr>
          <a:xfrm>
            <a:off x="5364596" y="4365104"/>
            <a:ext cx="71500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1 38"/>
          <p:cNvCxnSpPr>
            <a:stCxn id="20" idx="4"/>
            <a:endCxn id="25" idx="0"/>
          </p:cNvCxnSpPr>
          <p:nvPr/>
        </p:nvCxnSpPr>
        <p:spPr>
          <a:xfrm>
            <a:off x="2196244" y="2996952"/>
            <a:ext cx="3239852" cy="3024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1 40"/>
          <p:cNvCxnSpPr>
            <a:stCxn id="18" idx="3"/>
            <a:endCxn id="25" idx="0"/>
          </p:cNvCxnSpPr>
          <p:nvPr/>
        </p:nvCxnSpPr>
        <p:spPr>
          <a:xfrm flipH="1">
            <a:off x="5436096" y="4029463"/>
            <a:ext cx="2156932" cy="1991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1 42"/>
          <p:cNvCxnSpPr>
            <a:stCxn id="22" idx="4"/>
            <a:endCxn id="25" idx="0"/>
          </p:cNvCxnSpPr>
          <p:nvPr/>
        </p:nvCxnSpPr>
        <p:spPr>
          <a:xfrm flipH="1">
            <a:off x="5436096" y="4077072"/>
            <a:ext cx="1368660" cy="194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1 44"/>
          <p:cNvCxnSpPr>
            <a:stCxn id="8" idx="5"/>
            <a:endCxn id="25" idx="0"/>
          </p:cNvCxnSpPr>
          <p:nvPr/>
        </p:nvCxnSpPr>
        <p:spPr>
          <a:xfrm>
            <a:off x="1853087" y="3750167"/>
            <a:ext cx="3583009" cy="22711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4807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it-IT" dirty="0" smtClean="0"/>
              <a:t>Obiettivi</a:t>
            </a:r>
            <a:endParaRPr lang="it-IT" dirty="0"/>
          </a:p>
        </p:txBody>
      </p:sp>
      <p:graphicFrame>
        <p:nvGraphicFramePr>
          <p:cNvPr id="5" name="Diagramma 4"/>
          <p:cNvGraphicFramePr/>
          <p:nvPr/>
        </p:nvGraphicFramePr>
        <p:xfrm>
          <a:off x="467544" y="1196752"/>
          <a:ext cx="820891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68952" cy="64807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it-IT" sz="2800" dirty="0" smtClean="0"/>
              <a:t>Indicatori di qualità nel rapporto tra famiglia e servizi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980728"/>
            <a:ext cx="8568952" cy="568863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lvl="0"/>
            <a:r>
              <a:rPr lang="it-IT" dirty="0" smtClean="0"/>
              <a:t>La </a:t>
            </a:r>
            <a:r>
              <a:rPr lang="it-IT" b="1" dirty="0" smtClean="0"/>
              <a:t>preparazione</a:t>
            </a:r>
            <a:r>
              <a:rPr lang="it-IT" dirty="0" smtClean="0"/>
              <a:t> degli operatori in riferimento ai bisogni delle famiglie e alla necessità di attivare relazioni con esse</a:t>
            </a:r>
            <a:endParaRPr lang="it-IT" dirty="0"/>
          </a:p>
          <a:p>
            <a:pPr lvl="0"/>
            <a:r>
              <a:rPr lang="it-IT" dirty="0" smtClean="0"/>
              <a:t>Presenza di </a:t>
            </a:r>
            <a:r>
              <a:rPr lang="it-IT" b="1" dirty="0" smtClean="0"/>
              <a:t>attività specifiche di monitoraggio </a:t>
            </a:r>
            <a:r>
              <a:rPr lang="it-IT" dirty="0" smtClean="0"/>
              <a:t>e </a:t>
            </a:r>
            <a:r>
              <a:rPr lang="it-IT" b="1" dirty="0" smtClean="0"/>
              <a:t>supervisione</a:t>
            </a:r>
            <a:r>
              <a:rPr lang="it-IT" dirty="0" smtClean="0"/>
              <a:t> dei programmi realizzati per le famiglie</a:t>
            </a:r>
            <a:endParaRPr lang="it-IT" dirty="0"/>
          </a:p>
          <a:p>
            <a:pPr lvl="0"/>
            <a:r>
              <a:rPr lang="it-IT" dirty="0" smtClean="0"/>
              <a:t>Qualità della </a:t>
            </a:r>
            <a:r>
              <a:rPr lang="it-IT" b="1" dirty="0" smtClean="0"/>
              <a:t>collaborazione tra operatori </a:t>
            </a:r>
            <a:r>
              <a:rPr lang="it-IT" dirty="0" smtClean="0"/>
              <a:t>che si occupano di disabilità all’interno del servizio</a:t>
            </a:r>
            <a:endParaRPr lang="it-IT" dirty="0"/>
          </a:p>
          <a:p>
            <a:pPr lvl="0"/>
            <a:r>
              <a:rPr lang="it-IT" dirty="0" smtClean="0"/>
              <a:t>Erogazione e fruibilità di supporti “</a:t>
            </a:r>
            <a:r>
              <a:rPr lang="it-IT" b="1" dirty="0" smtClean="0"/>
              <a:t>personalizzati</a:t>
            </a:r>
            <a:r>
              <a:rPr lang="it-IT" dirty="0" smtClean="0"/>
              <a:t>”</a:t>
            </a:r>
            <a:endParaRPr lang="it-IT" dirty="0"/>
          </a:p>
          <a:p>
            <a:pPr lvl="0"/>
            <a:r>
              <a:rPr lang="it-IT" dirty="0" smtClean="0"/>
              <a:t>Monitoraggio sistematico del </a:t>
            </a:r>
            <a:r>
              <a:rPr lang="it-IT" b="1" dirty="0" smtClean="0"/>
              <a:t>coinvolgimento</a:t>
            </a:r>
            <a:r>
              <a:rPr lang="it-IT" dirty="0" smtClean="0"/>
              <a:t> e della </a:t>
            </a:r>
            <a:r>
              <a:rPr lang="it-IT" b="1" dirty="0" smtClean="0"/>
              <a:t>partecipazione</a:t>
            </a:r>
            <a:r>
              <a:rPr lang="it-IT" dirty="0" smtClean="0"/>
              <a:t> delle famiglie</a:t>
            </a:r>
            <a:endParaRPr lang="it-IT" dirty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it-IT" dirty="0" smtClean="0"/>
              <a:t>Operatori efficaci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it-IT" dirty="0" smtClean="0"/>
              <a:t>Riescono a intrattenere relazioni adeguate con le famiglie fornendo </a:t>
            </a:r>
            <a:r>
              <a:rPr lang="it-IT" b="1" dirty="0" smtClean="0"/>
              <a:t>supporti</a:t>
            </a:r>
            <a:r>
              <a:rPr lang="it-IT" dirty="0" smtClean="0"/>
              <a:t> e </a:t>
            </a:r>
            <a:r>
              <a:rPr lang="it-IT" b="1" dirty="0" smtClean="0"/>
              <a:t>aiuti</a:t>
            </a:r>
            <a:r>
              <a:rPr lang="it-IT" dirty="0" smtClean="0"/>
              <a:t>, </a:t>
            </a:r>
            <a:r>
              <a:rPr lang="it-IT" b="1" dirty="0" smtClean="0"/>
              <a:t>informazioni</a:t>
            </a:r>
            <a:r>
              <a:rPr lang="it-IT" dirty="0" smtClean="0"/>
              <a:t> sul servizio e sulle condizioni del figlio</a:t>
            </a:r>
          </a:p>
          <a:p>
            <a:r>
              <a:rPr lang="it-IT" dirty="0" smtClean="0"/>
              <a:t>Prestano attenzione alle </a:t>
            </a:r>
            <a:r>
              <a:rPr lang="it-IT" b="1" dirty="0" smtClean="0"/>
              <a:t>credenze</a:t>
            </a:r>
            <a:r>
              <a:rPr lang="it-IT" dirty="0" smtClean="0"/>
              <a:t> e alle </a:t>
            </a:r>
            <a:r>
              <a:rPr lang="it-IT" b="1" dirty="0" smtClean="0"/>
              <a:t>aspettative</a:t>
            </a:r>
            <a:r>
              <a:rPr lang="it-IT" dirty="0" smtClean="0"/>
              <a:t> delle famiglie anche nei confronti dei servizi</a:t>
            </a:r>
          </a:p>
          <a:p>
            <a:r>
              <a:rPr lang="it-IT" dirty="0" smtClean="0"/>
              <a:t>Sono stati </a:t>
            </a:r>
            <a:r>
              <a:rPr lang="it-IT" b="1" dirty="0" smtClean="0"/>
              <a:t>adeguatamente formati </a:t>
            </a:r>
            <a:r>
              <a:rPr lang="it-IT" dirty="0" smtClean="0"/>
              <a:t>a proposito dell’impegno da dimostrare nel corso delle attività di supervisione e di interazione e collaborazione con colleghi e superiori</a:t>
            </a:r>
            <a:endParaRPr lang="it-I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70609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it-IT" dirty="0" smtClean="0"/>
              <a:t>Famiglia e disabilità</a:t>
            </a:r>
            <a:endParaRPr lang="it-IT" dirty="0"/>
          </a:p>
        </p:txBody>
      </p:sp>
      <p:pic>
        <p:nvPicPr>
          <p:cNvPr id="1026" name="Picture 2" descr="C:\Users\Toshiba\Pictures\Foto Iphone\IMG_25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56792"/>
            <a:ext cx="4691484" cy="4711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1202</TotalTime>
  <Words>1158</Words>
  <Application>Microsoft Office PowerPoint</Application>
  <PresentationFormat>Presentazione su schermo (4:3)</PresentationFormat>
  <Paragraphs>262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31</vt:i4>
      </vt:variant>
    </vt:vector>
  </HeadingPairs>
  <TitlesOfParts>
    <vt:vector size="32" baseType="lpstr">
      <vt:lpstr>Tema di Office</vt:lpstr>
      <vt:lpstr>LA SCUOLA E LA FAMIGLIA NEL PROGETTO DI VITA Tracciare nuove strade per costruire nuove inteGrazioni</vt:lpstr>
      <vt:lpstr>Diapositiva 2</vt:lpstr>
      <vt:lpstr>Diapositiva 3</vt:lpstr>
      <vt:lpstr>Diapositiva 4</vt:lpstr>
      <vt:lpstr>Diapositiva 5</vt:lpstr>
      <vt:lpstr>Obiettivi</vt:lpstr>
      <vt:lpstr>Indicatori di qualità nel rapporto tra famiglia e servizi</vt:lpstr>
      <vt:lpstr>Operatori efficaci</vt:lpstr>
      <vt:lpstr>Famiglia e disabilità</vt:lpstr>
      <vt:lpstr>Cultura e disabilità</vt:lpstr>
      <vt:lpstr>Diapositiva 11</vt:lpstr>
      <vt:lpstr>Impatto della disabilità sulla famiglia</vt:lpstr>
      <vt:lpstr>PROCESSO DI ADATTAMENTO</vt:lpstr>
      <vt:lpstr>Diapositiva 14</vt:lpstr>
      <vt:lpstr>Strategie e stili di coping</vt:lpstr>
      <vt:lpstr>Ciclo vizioso/virtuoso di coping</vt:lpstr>
      <vt:lpstr>LOCUS OF CONTROL</vt:lpstr>
      <vt:lpstr>Diapositiva 18</vt:lpstr>
      <vt:lpstr>La resilienza</vt:lpstr>
      <vt:lpstr>Diapositiva 20</vt:lpstr>
      <vt:lpstr>Diapositiva 21</vt:lpstr>
      <vt:lpstr>Diapositiva 22</vt:lpstr>
      <vt:lpstr>Diapositiva 23</vt:lpstr>
      <vt:lpstr>RESILIENZA FAMILIARE</vt:lpstr>
      <vt:lpstr>Assunti di base nella resilienza familiare</vt:lpstr>
      <vt:lpstr>Significare le avversità</vt:lpstr>
      <vt:lpstr>Visione costruttiva</vt:lpstr>
      <vt:lpstr>Trascendenza e spiritualità</vt:lpstr>
      <vt:lpstr>Diapositiva 29</vt:lpstr>
      <vt:lpstr>Diapositiva 30</vt:lpstr>
      <vt:lpstr>Uno strumento per la famiglia…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SCUOLA E LA FAMIGLIA  NEL PROGETTO DI VITA Tracciare nuove strade per costruire nuove inteGrazioni</dc:title>
  <dc:creator>Toshiba</dc:creator>
  <cp:lastModifiedBy>Toshiba</cp:lastModifiedBy>
  <cp:revision>131</cp:revision>
  <dcterms:created xsi:type="dcterms:W3CDTF">2012-11-19T23:07:26Z</dcterms:created>
  <dcterms:modified xsi:type="dcterms:W3CDTF">2013-02-19T09:30:46Z</dcterms:modified>
</cp:coreProperties>
</file>