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2"/>
  </p:notesMasterIdLst>
  <p:sldIdLst>
    <p:sldId id="256" r:id="rId2"/>
    <p:sldId id="276" r:id="rId3"/>
    <p:sldId id="257" r:id="rId4"/>
    <p:sldId id="275" r:id="rId5"/>
    <p:sldId id="258" r:id="rId6"/>
    <p:sldId id="262" r:id="rId7"/>
    <p:sldId id="259" r:id="rId8"/>
    <p:sldId id="263" r:id="rId9"/>
    <p:sldId id="264" r:id="rId10"/>
    <p:sldId id="266" r:id="rId11"/>
    <p:sldId id="260" r:id="rId12"/>
    <p:sldId id="265" r:id="rId13"/>
    <p:sldId id="267" r:id="rId14"/>
    <p:sldId id="270" r:id="rId15"/>
    <p:sldId id="278" r:id="rId16"/>
    <p:sldId id="272" r:id="rId17"/>
    <p:sldId id="274" r:id="rId18"/>
    <p:sldId id="277" r:id="rId19"/>
    <p:sldId id="273" r:id="rId20"/>
    <p:sldId id="261" r:id="rId21"/>
  </p:sldIdLst>
  <p:sldSz cx="9144000" cy="6858000" type="screen4x3"/>
  <p:notesSz cx="6858000" cy="9144000"/>
  <p:defaultTextStyle>
    <a:defPPr>
      <a:defRPr lang="it-IT"/>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6" d="100"/>
          <a:sy n="106" d="100"/>
        </p:scale>
        <p:origin x="-96" y="-15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12138AB2-B20D-4C33-93DF-2C356408CDE9}" type="datetimeFigureOut">
              <a:rPr lang="it-IT"/>
              <a:pPr>
                <a:defRPr/>
              </a:pPr>
              <a:t>22/11/2012</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it-IT" noProof="0"/>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it-IT" noProof="0" smtClean="0"/>
              <a:t>Fare clic per modificare stili del testo dello schema</a:t>
            </a:r>
          </a:p>
          <a:p>
            <a:pPr lvl="1"/>
            <a:r>
              <a:rPr lang="it-IT" noProof="0" smtClean="0"/>
              <a:t>Secondo livello</a:t>
            </a:r>
          </a:p>
          <a:p>
            <a:pPr lvl="2"/>
            <a:r>
              <a:rPr lang="it-IT" noProof="0" smtClean="0"/>
              <a:t>Terzo livello</a:t>
            </a:r>
          </a:p>
          <a:p>
            <a:pPr lvl="3"/>
            <a:r>
              <a:rPr lang="it-IT" noProof="0" smtClean="0"/>
              <a:t>Quarto livello</a:t>
            </a:r>
          </a:p>
          <a:p>
            <a:pPr lvl="4"/>
            <a:r>
              <a:rPr lang="it-IT" noProof="0" smtClean="0"/>
              <a:t>Quinto livello</a:t>
            </a:r>
            <a:endParaRPr lang="it-IT" noProof="0"/>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9ACCA020-7F6F-4857-99F5-F1C20738D6A2}" type="slidenum">
              <a:rPr lang="it-IT"/>
              <a:pPr>
                <a:defRPr/>
              </a:pPr>
              <a:t>‹N›</a:t>
            </a:fld>
            <a:endParaRPr lang="it-IT"/>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27A0862-0A63-490B-8D2B-BB5E5AE54A1D}" type="slidenum">
              <a:rPr lang="it-IT">
                <a:cs typeface="Arial" charset="0"/>
              </a:rPr>
              <a:pPr fontAlgn="base">
                <a:spcBef>
                  <a:spcPct val="0"/>
                </a:spcBef>
                <a:spcAft>
                  <a:spcPct val="0"/>
                </a:spcAft>
                <a:defRPr/>
              </a:pPr>
              <a:t>6</a:t>
            </a:fld>
            <a:endParaRPr lang="it-IT">
              <a:cs typeface="Arial" charset="0"/>
            </a:endParaRPr>
          </a:p>
        </p:txBody>
      </p:sp>
      <p:sp>
        <p:nvSpPr>
          <p:cNvPr id="2048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0483" name="Rectangle 3"/>
          <p:cNvSpPr>
            <a:spLocks noGrp="1" noChangeArrowheads="1"/>
          </p:cNvSpPr>
          <p:nvPr>
            <p:ph type="body" idx="1"/>
          </p:nvPr>
        </p:nvSpPr>
        <p:spPr bwMode="auto">
          <a:xfrm>
            <a:off x="914400" y="4343400"/>
            <a:ext cx="5029200" cy="4114800"/>
          </a:xfrm>
          <a:noFill/>
        </p:spPr>
        <p:txBody>
          <a:bodyPr wrap="square" numCol="1" anchor="t" anchorCtr="0" compatLnSpc="1">
            <a:prstTxWarp prst="textNoShape">
              <a:avLst/>
            </a:prstTxWarp>
          </a:bodyPr>
          <a:lstStyle/>
          <a:p>
            <a:pPr eaLnBrk="1" hangingPunct="1">
              <a:spcBef>
                <a:spcPct val="0"/>
              </a:spcBef>
            </a:pPr>
            <a:endParaRPr lang="it-IT"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lvl1pPr>
              <a:defRPr/>
            </a:lvl1pPr>
          </a:lstStyle>
          <a:p>
            <a:pPr>
              <a:defRPr/>
            </a:pPr>
            <a:fld id="{86F5CEA6-02BA-4C3A-B71A-F0FA54CE1DBC}" type="datetimeFigureOut">
              <a:rPr lang="it-IT"/>
              <a:pPr>
                <a:defRPr/>
              </a:pPr>
              <a:t>22/11/2012</a:t>
            </a:fld>
            <a:endParaRPr lang="it-IT"/>
          </a:p>
        </p:txBody>
      </p:sp>
      <p:sp>
        <p:nvSpPr>
          <p:cNvPr id="5" name="Segnaposto piè di pagina 4"/>
          <p:cNvSpPr>
            <a:spLocks noGrp="1"/>
          </p:cNvSpPr>
          <p:nvPr>
            <p:ph type="ftr" sz="quarter" idx="11"/>
          </p:nvPr>
        </p:nvSpPr>
        <p:spPr/>
        <p:txBody>
          <a:bodyPr/>
          <a:lstStyle>
            <a:lvl1pPr>
              <a:defRPr/>
            </a:lvl1pPr>
          </a:lstStyle>
          <a:p>
            <a:pPr>
              <a:defRPr/>
            </a:pPr>
            <a:endParaRPr lang="it-IT"/>
          </a:p>
        </p:txBody>
      </p:sp>
      <p:sp>
        <p:nvSpPr>
          <p:cNvPr id="6" name="Segnaposto numero diapositiva 5"/>
          <p:cNvSpPr>
            <a:spLocks noGrp="1"/>
          </p:cNvSpPr>
          <p:nvPr>
            <p:ph type="sldNum" sz="quarter" idx="12"/>
          </p:nvPr>
        </p:nvSpPr>
        <p:spPr/>
        <p:txBody>
          <a:bodyPr/>
          <a:lstStyle>
            <a:lvl1pPr>
              <a:defRPr/>
            </a:lvl1pPr>
          </a:lstStyle>
          <a:p>
            <a:pPr>
              <a:defRPr/>
            </a:pPr>
            <a:fld id="{5A00E3A8-3C28-4904-B465-1319AAAEEC7F}" type="slidenum">
              <a:rPr lang="it-IT"/>
              <a:pPr>
                <a:defRPr/>
              </a:pPr>
              <a:t>‹N›</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lvl1pPr>
              <a:defRPr/>
            </a:lvl1pPr>
          </a:lstStyle>
          <a:p>
            <a:pPr>
              <a:defRPr/>
            </a:pPr>
            <a:fld id="{C8C60231-6CDD-493D-A607-E0A84D931746}" type="datetimeFigureOut">
              <a:rPr lang="it-IT"/>
              <a:pPr>
                <a:defRPr/>
              </a:pPr>
              <a:t>22/11/2012</a:t>
            </a:fld>
            <a:endParaRPr lang="it-IT"/>
          </a:p>
        </p:txBody>
      </p:sp>
      <p:sp>
        <p:nvSpPr>
          <p:cNvPr id="5" name="Segnaposto piè di pagina 4"/>
          <p:cNvSpPr>
            <a:spLocks noGrp="1"/>
          </p:cNvSpPr>
          <p:nvPr>
            <p:ph type="ftr" sz="quarter" idx="11"/>
          </p:nvPr>
        </p:nvSpPr>
        <p:spPr/>
        <p:txBody>
          <a:bodyPr/>
          <a:lstStyle>
            <a:lvl1pPr>
              <a:defRPr/>
            </a:lvl1pPr>
          </a:lstStyle>
          <a:p>
            <a:pPr>
              <a:defRPr/>
            </a:pPr>
            <a:endParaRPr lang="it-IT"/>
          </a:p>
        </p:txBody>
      </p:sp>
      <p:sp>
        <p:nvSpPr>
          <p:cNvPr id="6" name="Segnaposto numero diapositiva 5"/>
          <p:cNvSpPr>
            <a:spLocks noGrp="1"/>
          </p:cNvSpPr>
          <p:nvPr>
            <p:ph type="sldNum" sz="quarter" idx="12"/>
          </p:nvPr>
        </p:nvSpPr>
        <p:spPr/>
        <p:txBody>
          <a:bodyPr/>
          <a:lstStyle>
            <a:lvl1pPr>
              <a:defRPr/>
            </a:lvl1pPr>
          </a:lstStyle>
          <a:p>
            <a:pPr>
              <a:defRPr/>
            </a:pPr>
            <a:fld id="{8C8B695C-F958-46FD-8775-3B445ED3E301}" type="slidenum">
              <a:rPr lang="it-IT"/>
              <a:pPr>
                <a:defRPr/>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lvl1pPr>
              <a:defRPr/>
            </a:lvl1pPr>
          </a:lstStyle>
          <a:p>
            <a:pPr>
              <a:defRPr/>
            </a:pPr>
            <a:fld id="{FC074C53-FF1C-4F3D-B1B0-63ABDADAF19B}" type="datetimeFigureOut">
              <a:rPr lang="it-IT"/>
              <a:pPr>
                <a:defRPr/>
              </a:pPr>
              <a:t>22/11/2012</a:t>
            </a:fld>
            <a:endParaRPr lang="it-IT"/>
          </a:p>
        </p:txBody>
      </p:sp>
      <p:sp>
        <p:nvSpPr>
          <p:cNvPr id="5" name="Segnaposto piè di pagina 4"/>
          <p:cNvSpPr>
            <a:spLocks noGrp="1"/>
          </p:cNvSpPr>
          <p:nvPr>
            <p:ph type="ftr" sz="quarter" idx="11"/>
          </p:nvPr>
        </p:nvSpPr>
        <p:spPr/>
        <p:txBody>
          <a:bodyPr/>
          <a:lstStyle>
            <a:lvl1pPr>
              <a:defRPr/>
            </a:lvl1pPr>
          </a:lstStyle>
          <a:p>
            <a:pPr>
              <a:defRPr/>
            </a:pPr>
            <a:endParaRPr lang="it-IT"/>
          </a:p>
        </p:txBody>
      </p:sp>
      <p:sp>
        <p:nvSpPr>
          <p:cNvPr id="6" name="Segnaposto numero diapositiva 5"/>
          <p:cNvSpPr>
            <a:spLocks noGrp="1"/>
          </p:cNvSpPr>
          <p:nvPr>
            <p:ph type="sldNum" sz="quarter" idx="12"/>
          </p:nvPr>
        </p:nvSpPr>
        <p:spPr/>
        <p:txBody>
          <a:bodyPr/>
          <a:lstStyle>
            <a:lvl1pPr>
              <a:defRPr/>
            </a:lvl1pPr>
          </a:lstStyle>
          <a:p>
            <a:pPr>
              <a:defRPr/>
            </a:pPr>
            <a:fld id="{BD1E140B-F7BA-460B-A53F-EE36F4D39AFD}" type="slidenum">
              <a:rPr lang="it-IT"/>
              <a:pPr>
                <a:defRPr/>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lvl1pPr>
              <a:defRPr/>
            </a:lvl1pPr>
          </a:lstStyle>
          <a:p>
            <a:pPr>
              <a:defRPr/>
            </a:pPr>
            <a:fld id="{1F1395AE-3970-4B3E-89EB-4F730C44186B}" type="datetimeFigureOut">
              <a:rPr lang="it-IT"/>
              <a:pPr>
                <a:defRPr/>
              </a:pPr>
              <a:t>22/11/2012</a:t>
            </a:fld>
            <a:endParaRPr lang="it-IT"/>
          </a:p>
        </p:txBody>
      </p:sp>
      <p:sp>
        <p:nvSpPr>
          <p:cNvPr id="5" name="Segnaposto piè di pagina 4"/>
          <p:cNvSpPr>
            <a:spLocks noGrp="1"/>
          </p:cNvSpPr>
          <p:nvPr>
            <p:ph type="ftr" sz="quarter" idx="11"/>
          </p:nvPr>
        </p:nvSpPr>
        <p:spPr/>
        <p:txBody>
          <a:bodyPr/>
          <a:lstStyle>
            <a:lvl1pPr>
              <a:defRPr/>
            </a:lvl1pPr>
          </a:lstStyle>
          <a:p>
            <a:pPr>
              <a:defRPr/>
            </a:pPr>
            <a:endParaRPr lang="it-IT"/>
          </a:p>
        </p:txBody>
      </p:sp>
      <p:sp>
        <p:nvSpPr>
          <p:cNvPr id="6" name="Segnaposto numero diapositiva 5"/>
          <p:cNvSpPr>
            <a:spLocks noGrp="1"/>
          </p:cNvSpPr>
          <p:nvPr>
            <p:ph type="sldNum" sz="quarter" idx="12"/>
          </p:nvPr>
        </p:nvSpPr>
        <p:spPr/>
        <p:txBody>
          <a:bodyPr/>
          <a:lstStyle>
            <a:lvl1pPr>
              <a:defRPr/>
            </a:lvl1pPr>
          </a:lstStyle>
          <a:p>
            <a:pPr>
              <a:defRPr/>
            </a:pPr>
            <a:fld id="{236D9027-F531-4442-ABFE-F3183A45E2E7}" type="slidenum">
              <a:rPr lang="it-IT"/>
              <a:pPr>
                <a:defRPr/>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lvl1pPr>
              <a:defRPr/>
            </a:lvl1pPr>
          </a:lstStyle>
          <a:p>
            <a:pPr>
              <a:defRPr/>
            </a:pPr>
            <a:fld id="{BABE6AA1-C28C-4D38-8950-818EB84CE547}" type="datetimeFigureOut">
              <a:rPr lang="it-IT"/>
              <a:pPr>
                <a:defRPr/>
              </a:pPr>
              <a:t>22/11/2012</a:t>
            </a:fld>
            <a:endParaRPr lang="it-IT"/>
          </a:p>
        </p:txBody>
      </p:sp>
      <p:sp>
        <p:nvSpPr>
          <p:cNvPr id="5" name="Segnaposto piè di pagina 4"/>
          <p:cNvSpPr>
            <a:spLocks noGrp="1"/>
          </p:cNvSpPr>
          <p:nvPr>
            <p:ph type="ftr" sz="quarter" idx="11"/>
          </p:nvPr>
        </p:nvSpPr>
        <p:spPr/>
        <p:txBody>
          <a:bodyPr/>
          <a:lstStyle>
            <a:lvl1pPr>
              <a:defRPr/>
            </a:lvl1pPr>
          </a:lstStyle>
          <a:p>
            <a:pPr>
              <a:defRPr/>
            </a:pPr>
            <a:endParaRPr lang="it-IT"/>
          </a:p>
        </p:txBody>
      </p:sp>
      <p:sp>
        <p:nvSpPr>
          <p:cNvPr id="6" name="Segnaposto numero diapositiva 5"/>
          <p:cNvSpPr>
            <a:spLocks noGrp="1"/>
          </p:cNvSpPr>
          <p:nvPr>
            <p:ph type="sldNum" sz="quarter" idx="12"/>
          </p:nvPr>
        </p:nvSpPr>
        <p:spPr/>
        <p:txBody>
          <a:bodyPr/>
          <a:lstStyle>
            <a:lvl1pPr>
              <a:defRPr/>
            </a:lvl1pPr>
          </a:lstStyle>
          <a:p>
            <a:pPr>
              <a:defRPr/>
            </a:pPr>
            <a:fld id="{20AE3DDA-3817-44E3-AE52-F849F6D1C70E}" type="slidenum">
              <a:rPr lang="it-IT"/>
              <a:pPr>
                <a:defRPr/>
              </a:pPr>
              <a:t>‹N›</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3"/>
          <p:cNvSpPr>
            <a:spLocks noGrp="1"/>
          </p:cNvSpPr>
          <p:nvPr>
            <p:ph type="dt" sz="half" idx="10"/>
          </p:nvPr>
        </p:nvSpPr>
        <p:spPr/>
        <p:txBody>
          <a:bodyPr/>
          <a:lstStyle>
            <a:lvl1pPr>
              <a:defRPr/>
            </a:lvl1pPr>
          </a:lstStyle>
          <a:p>
            <a:pPr>
              <a:defRPr/>
            </a:pPr>
            <a:fld id="{26DB0699-C40C-46ED-ADFF-23829B939D84}" type="datetimeFigureOut">
              <a:rPr lang="it-IT"/>
              <a:pPr>
                <a:defRPr/>
              </a:pPr>
              <a:t>22/11/2012</a:t>
            </a:fld>
            <a:endParaRPr lang="it-IT"/>
          </a:p>
        </p:txBody>
      </p:sp>
      <p:sp>
        <p:nvSpPr>
          <p:cNvPr id="6" name="Segnaposto piè di pagina 4"/>
          <p:cNvSpPr>
            <a:spLocks noGrp="1"/>
          </p:cNvSpPr>
          <p:nvPr>
            <p:ph type="ftr" sz="quarter" idx="11"/>
          </p:nvPr>
        </p:nvSpPr>
        <p:spPr/>
        <p:txBody>
          <a:bodyPr/>
          <a:lstStyle>
            <a:lvl1pPr>
              <a:defRPr/>
            </a:lvl1pPr>
          </a:lstStyle>
          <a:p>
            <a:pPr>
              <a:defRPr/>
            </a:pPr>
            <a:endParaRPr lang="it-IT"/>
          </a:p>
        </p:txBody>
      </p:sp>
      <p:sp>
        <p:nvSpPr>
          <p:cNvPr id="7" name="Segnaposto numero diapositiva 5"/>
          <p:cNvSpPr>
            <a:spLocks noGrp="1"/>
          </p:cNvSpPr>
          <p:nvPr>
            <p:ph type="sldNum" sz="quarter" idx="12"/>
          </p:nvPr>
        </p:nvSpPr>
        <p:spPr/>
        <p:txBody>
          <a:bodyPr/>
          <a:lstStyle>
            <a:lvl1pPr>
              <a:defRPr/>
            </a:lvl1pPr>
          </a:lstStyle>
          <a:p>
            <a:pPr>
              <a:defRPr/>
            </a:pPr>
            <a:fld id="{332719A8-4780-4490-87C8-79FBF9BC0CBC}" type="slidenum">
              <a:rPr lang="it-IT"/>
              <a:pPr>
                <a:defRPr/>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3"/>
          <p:cNvSpPr>
            <a:spLocks noGrp="1"/>
          </p:cNvSpPr>
          <p:nvPr>
            <p:ph type="dt" sz="half" idx="10"/>
          </p:nvPr>
        </p:nvSpPr>
        <p:spPr/>
        <p:txBody>
          <a:bodyPr/>
          <a:lstStyle>
            <a:lvl1pPr>
              <a:defRPr/>
            </a:lvl1pPr>
          </a:lstStyle>
          <a:p>
            <a:pPr>
              <a:defRPr/>
            </a:pPr>
            <a:fld id="{10B8C11F-1AA2-4019-9DB7-0008689F6E9C}" type="datetimeFigureOut">
              <a:rPr lang="it-IT"/>
              <a:pPr>
                <a:defRPr/>
              </a:pPr>
              <a:t>22/11/2012</a:t>
            </a:fld>
            <a:endParaRPr lang="it-IT"/>
          </a:p>
        </p:txBody>
      </p:sp>
      <p:sp>
        <p:nvSpPr>
          <p:cNvPr id="8" name="Segnaposto piè di pagina 4"/>
          <p:cNvSpPr>
            <a:spLocks noGrp="1"/>
          </p:cNvSpPr>
          <p:nvPr>
            <p:ph type="ftr" sz="quarter" idx="11"/>
          </p:nvPr>
        </p:nvSpPr>
        <p:spPr/>
        <p:txBody>
          <a:bodyPr/>
          <a:lstStyle>
            <a:lvl1pPr>
              <a:defRPr/>
            </a:lvl1pPr>
          </a:lstStyle>
          <a:p>
            <a:pPr>
              <a:defRPr/>
            </a:pPr>
            <a:endParaRPr lang="it-IT"/>
          </a:p>
        </p:txBody>
      </p:sp>
      <p:sp>
        <p:nvSpPr>
          <p:cNvPr id="9" name="Segnaposto numero diapositiva 5"/>
          <p:cNvSpPr>
            <a:spLocks noGrp="1"/>
          </p:cNvSpPr>
          <p:nvPr>
            <p:ph type="sldNum" sz="quarter" idx="12"/>
          </p:nvPr>
        </p:nvSpPr>
        <p:spPr/>
        <p:txBody>
          <a:bodyPr/>
          <a:lstStyle>
            <a:lvl1pPr>
              <a:defRPr/>
            </a:lvl1pPr>
          </a:lstStyle>
          <a:p>
            <a:pPr>
              <a:defRPr/>
            </a:pPr>
            <a:fld id="{EB5D733F-869C-4219-B043-E8BD80C6D71C}" type="slidenum">
              <a:rPr lang="it-IT"/>
              <a:pPr>
                <a:defRPr/>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3"/>
          <p:cNvSpPr>
            <a:spLocks noGrp="1"/>
          </p:cNvSpPr>
          <p:nvPr>
            <p:ph type="dt" sz="half" idx="10"/>
          </p:nvPr>
        </p:nvSpPr>
        <p:spPr/>
        <p:txBody>
          <a:bodyPr/>
          <a:lstStyle>
            <a:lvl1pPr>
              <a:defRPr/>
            </a:lvl1pPr>
          </a:lstStyle>
          <a:p>
            <a:pPr>
              <a:defRPr/>
            </a:pPr>
            <a:fld id="{8BE0129B-A07D-4C0E-996B-BC0DDFA12346}" type="datetimeFigureOut">
              <a:rPr lang="it-IT"/>
              <a:pPr>
                <a:defRPr/>
              </a:pPr>
              <a:t>22/11/2012</a:t>
            </a:fld>
            <a:endParaRPr lang="it-IT"/>
          </a:p>
        </p:txBody>
      </p:sp>
      <p:sp>
        <p:nvSpPr>
          <p:cNvPr id="4" name="Segnaposto piè di pagina 4"/>
          <p:cNvSpPr>
            <a:spLocks noGrp="1"/>
          </p:cNvSpPr>
          <p:nvPr>
            <p:ph type="ftr" sz="quarter" idx="11"/>
          </p:nvPr>
        </p:nvSpPr>
        <p:spPr/>
        <p:txBody>
          <a:bodyPr/>
          <a:lstStyle>
            <a:lvl1pPr>
              <a:defRPr/>
            </a:lvl1pPr>
          </a:lstStyle>
          <a:p>
            <a:pPr>
              <a:defRPr/>
            </a:pPr>
            <a:endParaRPr lang="it-IT"/>
          </a:p>
        </p:txBody>
      </p:sp>
      <p:sp>
        <p:nvSpPr>
          <p:cNvPr id="5" name="Segnaposto numero diapositiva 5"/>
          <p:cNvSpPr>
            <a:spLocks noGrp="1"/>
          </p:cNvSpPr>
          <p:nvPr>
            <p:ph type="sldNum" sz="quarter" idx="12"/>
          </p:nvPr>
        </p:nvSpPr>
        <p:spPr/>
        <p:txBody>
          <a:bodyPr/>
          <a:lstStyle>
            <a:lvl1pPr>
              <a:defRPr/>
            </a:lvl1pPr>
          </a:lstStyle>
          <a:p>
            <a:pPr>
              <a:defRPr/>
            </a:pPr>
            <a:fld id="{B6A575BE-A030-4B4D-821E-DC487689A1D2}" type="slidenum">
              <a:rPr lang="it-IT"/>
              <a:pPr>
                <a:defRPr/>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3"/>
          <p:cNvSpPr>
            <a:spLocks noGrp="1"/>
          </p:cNvSpPr>
          <p:nvPr>
            <p:ph type="dt" sz="half" idx="10"/>
          </p:nvPr>
        </p:nvSpPr>
        <p:spPr/>
        <p:txBody>
          <a:bodyPr/>
          <a:lstStyle>
            <a:lvl1pPr>
              <a:defRPr/>
            </a:lvl1pPr>
          </a:lstStyle>
          <a:p>
            <a:pPr>
              <a:defRPr/>
            </a:pPr>
            <a:fld id="{FA154C10-8DE6-44F8-B39C-62651CFD9B97}" type="datetimeFigureOut">
              <a:rPr lang="it-IT"/>
              <a:pPr>
                <a:defRPr/>
              </a:pPr>
              <a:t>22/11/2012</a:t>
            </a:fld>
            <a:endParaRPr lang="it-IT"/>
          </a:p>
        </p:txBody>
      </p:sp>
      <p:sp>
        <p:nvSpPr>
          <p:cNvPr id="3" name="Segnaposto piè di pagina 4"/>
          <p:cNvSpPr>
            <a:spLocks noGrp="1"/>
          </p:cNvSpPr>
          <p:nvPr>
            <p:ph type="ftr" sz="quarter" idx="11"/>
          </p:nvPr>
        </p:nvSpPr>
        <p:spPr/>
        <p:txBody>
          <a:bodyPr/>
          <a:lstStyle>
            <a:lvl1pPr>
              <a:defRPr/>
            </a:lvl1pPr>
          </a:lstStyle>
          <a:p>
            <a:pPr>
              <a:defRPr/>
            </a:pPr>
            <a:endParaRPr lang="it-IT"/>
          </a:p>
        </p:txBody>
      </p:sp>
      <p:sp>
        <p:nvSpPr>
          <p:cNvPr id="4" name="Segnaposto numero diapositiva 5"/>
          <p:cNvSpPr>
            <a:spLocks noGrp="1"/>
          </p:cNvSpPr>
          <p:nvPr>
            <p:ph type="sldNum" sz="quarter" idx="12"/>
          </p:nvPr>
        </p:nvSpPr>
        <p:spPr/>
        <p:txBody>
          <a:bodyPr/>
          <a:lstStyle>
            <a:lvl1pPr>
              <a:defRPr/>
            </a:lvl1pPr>
          </a:lstStyle>
          <a:p>
            <a:pPr>
              <a:defRPr/>
            </a:pPr>
            <a:fld id="{4800B821-1F78-4A6B-BC9C-1A7A6DB744D1}" type="slidenum">
              <a:rPr lang="it-IT"/>
              <a:pPr>
                <a:defRPr/>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3"/>
          <p:cNvSpPr>
            <a:spLocks noGrp="1"/>
          </p:cNvSpPr>
          <p:nvPr>
            <p:ph type="dt" sz="half" idx="10"/>
          </p:nvPr>
        </p:nvSpPr>
        <p:spPr/>
        <p:txBody>
          <a:bodyPr/>
          <a:lstStyle>
            <a:lvl1pPr>
              <a:defRPr/>
            </a:lvl1pPr>
          </a:lstStyle>
          <a:p>
            <a:pPr>
              <a:defRPr/>
            </a:pPr>
            <a:fld id="{6A7F72CF-B7AF-4A27-BF6F-92E7E1A6558B}" type="datetimeFigureOut">
              <a:rPr lang="it-IT"/>
              <a:pPr>
                <a:defRPr/>
              </a:pPr>
              <a:t>22/11/2012</a:t>
            </a:fld>
            <a:endParaRPr lang="it-IT"/>
          </a:p>
        </p:txBody>
      </p:sp>
      <p:sp>
        <p:nvSpPr>
          <p:cNvPr id="6" name="Segnaposto piè di pagina 4"/>
          <p:cNvSpPr>
            <a:spLocks noGrp="1"/>
          </p:cNvSpPr>
          <p:nvPr>
            <p:ph type="ftr" sz="quarter" idx="11"/>
          </p:nvPr>
        </p:nvSpPr>
        <p:spPr/>
        <p:txBody>
          <a:bodyPr/>
          <a:lstStyle>
            <a:lvl1pPr>
              <a:defRPr/>
            </a:lvl1pPr>
          </a:lstStyle>
          <a:p>
            <a:pPr>
              <a:defRPr/>
            </a:pPr>
            <a:endParaRPr lang="it-IT"/>
          </a:p>
        </p:txBody>
      </p:sp>
      <p:sp>
        <p:nvSpPr>
          <p:cNvPr id="7" name="Segnaposto numero diapositiva 5"/>
          <p:cNvSpPr>
            <a:spLocks noGrp="1"/>
          </p:cNvSpPr>
          <p:nvPr>
            <p:ph type="sldNum" sz="quarter" idx="12"/>
          </p:nvPr>
        </p:nvSpPr>
        <p:spPr/>
        <p:txBody>
          <a:bodyPr/>
          <a:lstStyle>
            <a:lvl1pPr>
              <a:defRPr/>
            </a:lvl1pPr>
          </a:lstStyle>
          <a:p>
            <a:pPr>
              <a:defRPr/>
            </a:pPr>
            <a:fld id="{07B927CE-CCCE-45D6-82C6-DED94C34D6BB}" type="slidenum">
              <a:rPr lang="it-IT"/>
              <a:pPr>
                <a:defRPr/>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3"/>
          <p:cNvSpPr>
            <a:spLocks noGrp="1"/>
          </p:cNvSpPr>
          <p:nvPr>
            <p:ph type="dt" sz="half" idx="10"/>
          </p:nvPr>
        </p:nvSpPr>
        <p:spPr/>
        <p:txBody>
          <a:bodyPr/>
          <a:lstStyle>
            <a:lvl1pPr>
              <a:defRPr/>
            </a:lvl1pPr>
          </a:lstStyle>
          <a:p>
            <a:pPr>
              <a:defRPr/>
            </a:pPr>
            <a:fld id="{BD47140C-167C-4921-A8FC-DE5F97E4102A}" type="datetimeFigureOut">
              <a:rPr lang="it-IT"/>
              <a:pPr>
                <a:defRPr/>
              </a:pPr>
              <a:t>22/11/2012</a:t>
            </a:fld>
            <a:endParaRPr lang="it-IT"/>
          </a:p>
        </p:txBody>
      </p:sp>
      <p:sp>
        <p:nvSpPr>
          <p:cNvPr id="6" name="Segnaposto piè di pagina 4"/>
          <p:cNvSpPr>
            <a:spLocks noGrp="1"/>
          </p:cNvSpPr>
          <p:nvPr>
            <p:ph type="ftr" sz="quarter" idx="11"/>
          </p:nvPr>
        </p:nvSpPr>
        <p:spPr/>
        <p:txBody>
          <a:bodyPr/>
          <a:lstStyle>
            <a:lvl1pPr>
              <a:defRPr/>
            </a:lvl1pPr>
          </a:lstStyle>
          <a:p>
            <a:pPr>
              <a:defRPr/>
            </a:pPr>
            <a:endParaRPr lang="it-IT"/>
          </a:p>
        </p:txBody>
      </p:sp>
      <p:sp>
        <p:nvSpPr>
          <p:cNvPr id="7" name="Segnaposto numero diapositiva 5"/>
          <p:cNvSpPr>
            <a:spLocks noGrp="1"/>
          </p:cNvSpPr>
          <p:nvPr>
            <p:ph type="sldNum" sz="quarter" idx="12"/>
          </p:nvPr>
        </p:nvSpPr>
        <p:spPr/>
        <p:txBody>
          <a:bodyPr/>
          <a:lstStyle>
            <a:lvl1pPr>
              <a:defRPr/>
            </a:lvl1pPr>
          </a:lstStyle>
          <a:p>
            <a:pPr>
              <a:defRPr/>
            </a:pPr>
            <a:fld id="{B086F7CA-C9C3-4E30-937C-9FBEB821E22C}" type="slidenum">
              <a:rPr lang="it-IT"/>
              <a:pPr>
                <a:defRPr/>
              </a:pPr>
              <a:t>‹N›</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Segnaposto titolo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it-IT" smtClean="0"/>
              <a:t>Fare clic per modificare lo stile del titolo</a:t>
            </a:r>
          </a:p>
        </p:txBody>
      </p:sp>
      <p:sp>
        <p:nvSpPr>
          <p:cNvPr id="1027" name="Segnaposto testo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435304AF-EC23-453B-A9DC-7238F85AE389}" type="datetimeFigureOut">
              <a:rPr lang="it-IT"/>
              <a:pPr>
                <a:defRPr/>
              </a:pPr>
              <a:t>22/11/2012</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3098BA96-BFA9-4654-A353-4152CB6D73F1}" type="slidenum">
              <a:rPr lang="it-IT"/>
              <a:pPr>
                <a:defRPr/>
              </a:pPr>
              <a:t>‹N›</a:t>
            </a:fld>
            <a:endParaRPr lang="it-IT"/>
          </a:p>
        </p:txBody>
      </p:sp>
    </p:spTree>
  </p:cSld>
  <p:clrMap bg1="lt1" tx1="dk1" bg2="lt2" tx2="dk2" accent1="accent1" accent2="accent2" accent3="accent3" accent4="accent4" accent5="accent5" accent6="accent6" hlink="hlink" folHlink="folHlink"/>
  <p:sldLayoutIdLst>
    <p:sldLayoutId id="2147483683" r:id="rId1"/>
    <p:sldLayoutId id="2147483682" r:id="rId2"/>
    <p:sldLayoutId id="2147483681" r:id="rId3"/>
    <p:sldLayoutId id="2147483680" r:id="rId4"/>
    <p:sldLayoutId id="2147483679" r:id="rId5"/>
    <p:sldLayoutId id="2147483678" r:id="rId6"/>
    <p:sldLayoutId id="2147483677" r:id="rId7"/>
    <p:sldLayoutId id="2147483676" r:id="rId8"/>
    <p:sldLayoutId id="2147483675" r:id="rId9"/>
    <p:sldLayoutId id="2147483674" r:id="rId10"/>
    <p:sldLayoutId id="2147483673"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468313" y="144463"/>
            <a:ext cx="8280400" cy="981075"/>
          </a:xfrm>
        </p:spPr>
        <p:style>
          <a:lnRef idx="1">
            <a:schemeClr val="accent3"/>
          </a:lnRef>
          <a:fillRef idx="2">
            <a:schemeClr val="accent3"/>
          </a:fillRef>
          <a:effectRef idx="1">
            <a:schemeClr val="accent3"/>
          </a:effectRef>
          <a:fontRef idx="minor">
            <a:schemeClr val="dk1"/>
          </a:fontRef>
        </p:style>
        <p:txBody>
          <a:bodyPr rtlCol="0">
            <a:normAutofit fontScale="90000"/>
          </a:bodyPr>
          <a:lstStyle/>
          <a:p>
            <a:pPr eaLnBrk="1" fontAlgn="auto" hangingPunct="1">
              <a:spcAft>
                <a:spcPts val="0"/>
              </a:spcAft>
              <a:defRPr/>
            </a:pPr>
            <a:r>
              <a:rPr lang="it-IT" sz="3200" b="1" dirty="0">
                <a:solidFill>
                  <a:schemeClr val="accent6"/>
                </a:solidFill>
              </a:rPr>
              <a:t>LA SCUOLA E LA FAMIGLIA </a:t>
            </a:r>
            <a:r>
              <a:rPr lang="it-IT" sz="3200" b="1" dirty="0" smtClean="0">
                <a:solidFill>
                  <a:schemeClr val="accent6"/>
                </a:solidFill>
              </a:rPr>
              <a:t>NEL </a:t>
            </a:r>
            <a:r>
              <a:rPr lang="it-IT" sz="3200" b="1" dirty="0">
                <a:solidFill>
                  <a:schemeClr val="accent6"/>
                </a:solidFill>
              </a:rPr>
              <a:t>PROGETTO </a:t>
            </a:r>
            <a:r>
              <a:rPr lang="it-IT" sz="3200" b="1" dirty="0" err="1">
                <a:solidFill>
                  <a:schemeClr val="accent6"/>
                </a:solidFill>
              </a:rPr>
              <a:t>DI</a:t>
            </a:r>
            <a:r>
              <a:rPr lang="it-IT" sz="3200" b="1" dirty="0">
                <a:solidFill>
                  <a:schemeClr val="accent6"/>
                </a:solidFill>
              </a:rPr>
              <a:t> </a:t>
            </a:r>
            <a:r>
              <a:rPr lang="it-IT" sz="3200" b="1" dirty="0" smtClean="0">
                <a:solidFill>
                  <a:schemeClr val="accent6"/>
                </a:solidFill>
              </a:rPr>
              <a:t>VITA</a:t>
            </a:r>
            <a:r>
              <a:rPr lang="it-IT" b="1" dirty="0" smtClean="0"/>
              <a:t/>
            </a:r>
            <a:br>
              <a:rPr lang="it-IT" b="1" dirty="0" smtClean="0"/>
            </a:br>
            <a:r>
              <a:rPr lang="it-IT" sz="2700" b="1" dirty="0"/>
              <a:t>Tracciare nuove strade per costruire nuove </a:t>
            </a:r>
            <a:r>
              <a:rPr lang="it-IT" sz="2700" b="1" dirty="0" err="1" smtClean="0"/>
              <a:t>inte</a:t>
            </a:r>
            <a:r>
              <a:rPr lang="it-IT" sz="2700" b="1" dirty="0" err="1" smtClean="0">
                <a:solidFill>
                  <a:schemeClr val="accent6"/>
                </a:solidFill>
              </a:rPr>
              <a:t>G</a:t>
            </a:r>
            <a:r>
              <a:rPr lang="it-IT" sz="2700" b="1" dirty="0" err="1" smtClean="0"/>
              <a:t>razioni</a:t>
            </a:r>
            <a:endParaRPr lang="it-IT" dirty="0"/>
          </a:p>
        </p:txBody>
      </p:sp>
      <p:sp>
        <p:nvSpPr>
          <p:cNvPr id="3" name="Sottotitolo 2"/>
          <p:cNvSpPr>
            <a:spLocks noGrp="1"/>
          </p:cNvSpPr>
          <p:nvPr>
            <p:ph type="subTitle" idx="1"/>
          </p:nvPr>
        </p:nvSpPr>
        <p:spPr>
          <a:xfrm>
            <a:off x="900113" y="5472113"/>
            <a:ext cx="7343775" cy="909637"/>
          </a:xfrm>
          <a:ln>
            <a:noFill/>
          </a:ln>
        </p:spPr>
        <p:style>
          <a:lnRef idx="2">
            <a:schemeClr val="accent2"/>
          </a:lnRef>
          <a:fillRef idx="1">
            <a:schemeClr val="lt1"/>
          </a:fillRef>
          <a:effectRef idx="0">
            <a:schemeClr val="accent2"/>
          </a:effectRef>
          <a:fontRef idx="minor">
            <a:schemeClr val="dk1"/>
          </a:fontRef>
        </p:style>
        <p:txBody>
          <a:bodyPr rtlCol="0">
            <a:normAutofit/>
          </a:bodyPr>
          <a:lstStyle/>
          <a:p>
            <a:pPr eaLnBrk="1" fontAlgn="auto" hangingPunct="1">
              <a:spcAft>
                <a:spcPts val="0"/>
              </a:spcAft>
              <a:buFont typeface="Arial" pitchFamily="34" charset="0"/>
              <a:buNone/>
              <a:defRPr/>
            </a:pPr>
            <a:r>
              <a:rPr lang="it-IT" sz="2600" dirty="0" smtClean="0">
                <a:solidFill>
                  <a:schemeClr val="accent6">
                    <a:lumMod val="75000"/>
                  </a:schemeClr>
                </a:solidFill>
              </a:rPr>
              <a:t>22 novembre 2012 - </a:t>
            </a:r>
            <a:r>
              <a:rPr lang="it-IT" sz="2400" dirty="0" smtClean="0">
                <a:solidFill>
                  <a:schemeClr val="accent6">
                    <a:lumMod val="75000"/>
                  </a:schemeClr>
                </a:solidFill>
              </a:rPr>
              <a:t>andrea.fianco@unimi.it</a:t>
            </a:r>
            <a:endParaRPr lang="it-IT" sz="2400" dirty="0">
              <a:solidFill>
                <a:schemeClr val="accent6">
                  <a:lumMod val="75000"/>
                </a:schemeClr>
              </a:solidFill>
            </a:endParaRPr>
          </a:p>
        </p:txBody>
      </p:sp>
      <p:pic>
        <p:nvPicPr>
          <p:cNvPr id="14339" name="Picture 2" descr="road"/>
          <p:cNvPicPr>
            <a:picLocks noChangeAspect="1" noChangeArrowheads="1"/>
          </p:cNvPicPr>
          <p:nvPr/>
        </p:nvPicPr>
        <p:blipFill>
          <a:blip r:embed="rId2"/>
          <a:srcRect/>
          <a:stretch>
            <a:fillRect/>
          </a:stretch>
        </p:blipFill>
        <p:spPr bwMode="auto">
          <a:xfrm>
            <a:off x="676275" y="1196975"/>
            <a:ext cx="7783513" cy="4221163"/>
          </a:xfrm>
          <a:prstGeom prst="rect">
            <a:avLst/>
          </a:prstGeom>
          <a:noFill/>
          <a:ln w="28575" algn="in">
            <a:noFill/>
            <a:miter lim="800000"/>
            <a:headEnd/>
            <a:tailEnd/>
          </a:ln>
        </p:spPr>
      </p:pic>
      <p:pic>
        <p:nvPicPr>
          <p:cNvPr id="14340" name="Picture 3"/>
          <p:cNvPicPr>
            <a:picLocks noChangeAspect="1" noChangeArrowheads="1"/>
          </p:cNvPicPr>
          <p:nvPr/>
        </p:nvPicPr>
        <p:blipFill>
          <a:blip r:embed="rId3"/>
          <a:srcRect/>
          <a:stretch>
            <a:fillRect/>
          </a:stretch>
        </p:blipFill>
        <p:spPr bwMode="auto">
          <a:xfrm>
            <a:off x="3276600" y="6092825"/>
            <a:ext cx="2584450" cy="555625"/>
          </a:xfrm>
          <a:prstGeom prst="rect">
            <a:avLst/>
          </a:prstGeom>
          <a:noFill/>
          <a:ln w="9525" algn="ctr">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7" name="Picture 2"/>
          <p:cNvPicPr>
            <a:picLocks noChangeAspect="1" noChangeArrowheads="1"/>
          </p:cNvPicPr>
          <p:nvPr/>
        </p:nvPicPr>
        <p:blipFill>
          <a:blip r:embed="rId2"/>
          <a:srcRect/>
          <a:stretch>
            <a:fillRect/>
          </a:stretch>
        </p:blipFill>
        <p:spPr bwMode="auto">
          <a:xfrm>
            <a:off x="250825" y="279400"/>
            <a:ext cx="8713788" cy="6346825"/>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rtlCol="0">
            <a:normAutofit/>
          </a:bodyPr>
          <a:lstStyle/>
          <a:p>
            <a:pPr eaLnBrk="1" fontAlgn="auto" hangingPunct="1">
              <a:spcAft>
                <a:spcPts val="0"/>
              </a:spcAft>
              <a:defRPr/>
            </a:pPr>
            <a:r>
              <a:rPr lang="it-IT" dirty="0" smtClean="0"/>
              <a:t>ICF e famiglia</a:t>
            </a:r>
            <a:endParaRPr lang="it-IT" dirty="0"/>
          </a:p>
        </p:txBody>
      </p:sp>
      <p:sp>
        <p:nvSpPr>
          <p:cNvPr id="3" name="Segnaposto contenuto 2"/>
          <p:cNvSpPr>
            <a:spLocks noGrp="1"/>
          </p:cNvSpPr>
          <p:nvPr>
            <p:ph idx="1"/>
          </p:nvPr>
        </p:nvSpPr>
        <p:spPr/>
        <p:txBody>
          <a:bodyPr rtlCol="0">
            <a:normAutofit fontScale="92500" lnSpcReduction="10000"/>
          </a:bodyPr>
          <a:lstStyle/>
          <a:p>
            <a:pPr eaLnBrk="1" fontAlgn="auto" hangingPunct="1">
              <a:spcAft>
                <a:spcPts val="0"/>
              </a:spcAft>
              <a:buFont typeface="Arial" pitchFamily="34" charset="0"/>
              <a:buChar char="•"/>
              <a:defRPr/>
            </a:pPr>
            <a:r>
              <a:rPr lang="it-IT" dirty="0" smtClean="0"/>
              <a:t>Il funzionamento e le condizioni di salute sono regolati anche dalla qualità delle relazioni familiari (famiglia ristretta e allargata).</a:t>
            </a:r>
          </a:p>
          <a:p>
            <a:pPr eaLnBrk="1" fontAlgn="auto" hangingPunct="1">
              <a:spcAft>
                <a:spcPts val="0"/>
              </a:spcAft>
              <a:buFont typeface="Arial" pitchFamily="34" charset="0"/>
              <a:buChar char="•"/>
              <a:defRPr/>
            </a:pPr>
            <a:r>
              <a:rPr lang="it-IT" dirty="0" smtClean="0"/>
              <a:t>La famiglia occupa un ruolo centrale nella promozione della salute e dell’inclusione sociale.</a:t>
            </a:r>
          </a:p>
          <a:p>
            <a:pPr eaLnBrk="1" fontAlgn="auto" hangingPunct="1">
              <a:spcAft>
                <a:spcPts val="0"/>
              </a:spcAft>
              <a:buFont typeface="Arial" pitchFamily="34" charset="0"/>
              <a:buChar char="•"/>
              <a:defRPr/>
            </a:pPr>
            <a:r>
              <a:rPr lang="it-IT" dirty="0" smtClean="0"/>
              <a:t>Alcune valutazioni e osservazioni richieste dall’ICF possono essere effettuate solo dalla famiglia che DEVE essere coinvolta.</a:t>
            </a:r>
          </a:p>
          <a:p>
            <a:pPr eaLnBrk="1" fontAlgn="auto" hangingPunct="1">
              <a:spcAft>
                <a:spcPts val="0"/>
              </a:spcAft>
              <a:buFont typeface="Arial" pitchFamily="34" charset="0"/>
              <a:buChar char="•"/>
              <a:defRPr/>
            </a:pPr>
            <a:r>
              <a:rPr lang="it-IT" dirty="0" smtClean="0"/>
              <a:t>La famiglia può essere un facilitatore o una barriera.</a:t>
            </a:r>
            <a:endParaRPr lang="it-IT"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ext Box 7"/>
          <p:cNvSpPr txBox="1">
            <a:spLocks noChangeArrowheads="1"/>
          </p:cNvSpPr>
          <p:nvPr/>
        </p:nvSpPr>
        <p:spPr bwMode="auto">
          <a:xfrm>
            <a:off x="3292475" y="4879975"/>
            <a:ext cx="2420938" cy="1200150"/>
          </a:xfrm>
          <a:prstGeom prst="rect">
            <a:avLst/>
          </a:prstGeom>
          <a:noFill/>
          <a:ln w="9525">
            <a:noFill/>
            <a:miter lim="800000"/>
            <a:headEnd/>
            <a:tailEnd/>
          </a:ln>
        </p:spPr>
        <p:txBody>
          <a:bodyPr wrap="none">
            <a:spAutoFit/>
          </a:bodyPr>
          <a:lstStyle/>
          <a:p>
            <a:pPr algn="ctr"/>
            <a:r>
              <a:rPr lang="it-IT" sz="2400">
                <a:solidFill>
                  <a:schemeClr val="tx2"/>
                </a:solidFill>
                <a:latin typeface="Calibri" pitchFamily="34" charset="0"/>
              </a:rPr>
              <a:t>QUALITA’ </a:t>
            </a:r>
          </a:p>
          <a:p>
            <a:pPr algn="ctr"/>
            <a:r>
              <a:rPr lang="it-IT" sz="2400">
                <a:solidFill>
                  <a:schemeClr val="tx2"/>
                </a:solidFill>
                <a:latin typeface="Calibri" pitchFamily="34" charset="0"/>
              </a:rPr>
              <a:t>DELL’ESPERIENZA </a:t>
            </a:r>
          </a:p>
          <a:p>
            <a:pPr algn="ctr"/>
            <a:r>
              <a:rPr lang="it-IT" sz="2400">
                <a:solidFill>
                  <a:schemeClr val="tx2"/>
                </a:solidFill>
                <a:latin typeface="Calibri" pitchFamily="34" charset="0"/>
              </a:rPr>
              <a:t>SOGGETTIVA</a:t>
            </a:r>
          </a:p>
        </p:txBody>
      </p:sp>
      <p:sp>
        <p:nvSpPr>
          <p:cNvPr id="26626" name="Text Box 11"/>
          <p:cNvSpPr txBox="1">
            <a:spLocks noChangeArrowheads="1"/>
          </p:cNvSpPr>
          <p:nvPr/>
        </p:nvSpPr>
        <p:spPr bwMode="auto">
          <a:xfrm>
            <a:off x="571500" y="2216150"/>
            <a:ext cx="1574800" cy="822325"/>
          </a:xfrm>
          <a:prstGeom prst="rect">
            <a:avLst/>
          </a:prstGeom>
          <a:solidFill>
            <a:srgbClr val="333399"/>
          </a:solidFill>
          <a:ln w="9525">
            <a:noFill/>
            <a:miter lim="800000"/>
            <a:headEnd/>
            <a:tailEnd/>
          </a:ln>
        </p:spPr>
        <p:txBody>
          <a:bodyPr wrap="none">
            <a:spAutoFit/>
          </a:bodyPr>
          <a:lstStyle/>
          <a:p>
            <a:pPr algn="ctr"/>
            <a:r>
              <a:rPr lang="it-IT" sz="2400">
                <a:solidFill>
                  <a:schemeClr val="bg1"/>
                </a:solidFill>
                <a:latin typeface="Calibri" pitchFamily="34" charset="0"/>
              </a:rPr>
              <a:t>FATTORI </a:t>
            </a:r>
          </a:p>
          <a:p>
            <a:pPr algn="ctr"/>
            <a:r>
              <a:rPr lang="it-IT" sz="2400">
                <a:solidFill>
                  <a:schemeClr val="bg1"/>
                </a:solidFill>
                <a:latin typeface="Calibri" pitchFamily="34" charset="0"/>
              </a:rPr>
              <a:t>PERSONALI</a:t>
            </a:r>
          </a:p>
        </p:txBody>
      </p:sp>
      <p:sp>
        <p:nvSpPr>
          <p:cNvPr id="26627" name="Text Box 12"/>
          <p:cNvSpPr txBox="1">
            <a:spLocks noChangeArrowheads="1"/>
          </p:cNvSpPr>
          <p:nvPr/>
        </p:nvSpPr>
        <p:spPr bwMode="auto">
          <a:xfrm>
            <a:off x="6500813" y="2216150"/>
            <a:ext cx="1738312" cy="822325"/>
          </a:xfrm>
          <a:prstGeom prst="rect">
            <a:avLst/>
          </a:prstGeom>
          <a:solidFill>
            <a:srgbClr val="333399"/>
          </a:solidFill>
          <a:ln w="9525">
            <a:noFill/>
            <a:miter lim="800000"/>
            <a:headEnd/>
            <a:tailEnd/>
          </a:ln>
        </p:spPr>
        <p:txBody>
          <a:bodyPr wrap="none">
            <a:spAutoFit/>
          </a:bodyPr>
          <a:lstStyle/>
          <a:p>
            <a:pPr algn="ctr"/>
            <a:r>
              <a:rPr lang="it-IT" sz="2400">
                <a:solidFill>
                  <a:schemeClr val="bg1"/>
                </a:solidFill>
                <a:latin typeface="Calibri" pitchFamily="34" charset="0"/>
              </a:rPr>
              <a:t>FATTORI </a:t>
            </a:r>
          </a:p>
          <a:p>
            <a:pPr algn="ctr"/>
            <a:r>
              <a:rPr lang="it-IT" sz="2400">
                <a:solidFill>
                  <a:schemeClr val="bg1"/>
                </a:solidFill>
                <a:latin typeface="Calibri" pitchFamily="34" charset="0"/>
              </a:rPr>
              <a:t>AMBIENTALI</a:t>
            </a:r>
          </a:p>
        </p:txBody>
      </p:sp>
      <p:sp>
        <p:nvSpPr>
          <p:cNvPr id="26628" name="Text Box 13"/>
          <p:cNvSpPr txBox="1">
            <a:spLocks noChangeArrowheads="1"/>
          </p:cNvSpPr>
          <p:nvPr/>
        </p:nvSpPr>
        <p:spPr bwMode="auto">
          <a:xfrm>
            <a:off x="2268538" y="3068638"/>
            <a:ext cx="4464050" cy="457200"/>
          </a:xfrm>
          <a:prstGeom prst="rect">
            <a:avLst/>
          </a:prstGeom>
          <a:noFill/>
          <a:ln w="9525">
            <a:noFill/>
            <a:miter lim="800000"/>
            <a:headEnd/>
            <a:tailEnd/>
          </a:ln>
        </p:spPr>
        <p:txBody>
          <a:bodyPr>
            <a:spAutoFit/>
          </a:bodyPr>
          <a:lstStyle/>
          <a:p>
            <a:pPr algn="ctr"/>
            <a:r>
              <a:rPr lang="it-IT" sz="2400">
                <a:solidFill>
                  <a:schemeClr val="tx2"/>
                </a:solidFill>
                <a:latin typeface="Calibri" pitchFamily="34" charset="0"/>
              </a:rPr>
              <a:t>QUALITA’ INTE</a:t>
            </a:r>
            <a:r>
              <a:rPr lang="it-IT" sz="2400">
                <a:solidFill>
                  <a:srgbClr val="FF0000"/>
                </a:solidFill>
                <a:latin typeface="Calibri" pitchFamily="34" charset="0"/>
              </a:rPr>
              <a:t>G</a:t>
            </a:r>
            <a:r>
              <a:rPr lang="it-IT" sz="2400">
                <a:solidFill>
                  <a:schemeClr val="tx2"/>
                </a:solidFill>
                <a:latin typeface="Calibri" pitchFamily="34" charset="0"/>
              </a:rPr>
              <a:t>RAZIONE</a:t>
            </a:r>
          </a:p>
        </p:txBody>
      </p:sp>
      <p:sp>
        <p:nvSpPr>
          <p:cNvPr id="26629" name="Line 14"/>
          <p:cNvSpPr>
            <a:spLocks noChangeShapeType="1"/>
          </p:cNvSpPr>
          <p:nvPr/>
        </p:nvSpPr>
        <p:spPr bwMode="auto">
          <a:xfrm>
            <a:off x="468313" y="3716338"/>
            <a:ext cx="7848600" cy="0"/>
          </a:xfrm>
          <a:prstGeom prst="line">
            <a:avLst/>
          </a:prstGeom>
          <a:noFill/>
          <a:ln w="25400">
            <a:solidFill>
              <a:srgbClr val="FF9900"/>
            </a:solidFill>
            <a:round/>
            <a:headEnd/>
            <a:tailEnd/>
          </a:ln>
        </p:spPr>
        <p:txBody>
          <a:bodyPr/>
          <a:lstStyle/>
          <a:p>
            <a:endParaRPr lang="it-IT"/>
          </a:p>
        </p:txBody>
      </p:sp>
      <p:sp>
        <p:nvSpPr>
          <p:cNvPr id="26630" name="Line 15"/>
          <p:cNvSpPr>
            <a:spLocks noChangeShapeType="1"/>
          </p:cNvSpPr>
          <p:nvPr/>
        </p:nvSpPr>
        <p:spPr bwMode="auto">
          <a:xfrm>
            <a:off x="2411413" y="2565400"/>
            <a:ext cx="3889375" cy="0"/>
          </a:xfrm>
          <a:prstGeom prst="line">
            <a:avLst/>
          </a:prstGeom>
          <a:noFill/>
          <a:ln w="38100">
            <a:solidFill>
              <a:srgbClr val="FF9900"/>
            </a:solidFill>
            <a:round/>
            <a:headEnd type="triangle" w="med" len="med"/>
            <a:tailEnd type="triangle" w="med" len="med"/>
          </a:ln>
        </p:spPr>
        <p:txBody>
          <a:bodyPr/>
          <a:lstStyle/>
          <a:p>
            <a:endParaRPr lang="it-IT"/>
          </a:p>
        </p:txBody>
      </p:sp>
      <p:sp>
        <p:nvSpPr>
          <p:cNvPr id="26631" name="AutoShape 16"/>
          <p:cNvSpPr>
            <a:spLocks noChangeArrowheads="1"/>
          </p:cNvSpPr>
          <p:nvPr/>
        </p:nvSpPr>
        <p:spPr bwMode="auto">
          <a:xfrm>
            <a:off x="3924300" y="4005263"/>
            <a:ext cx="1152525" cy="6477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it-IT">
              <a:latin typeface="Calibri" pitchFamily="34" charset="0"/>
            </a:endParaRPr>
          </a:p>
        </p:txBody>
      </p:sp>
      <p:sp>
        <p:nvSpPr>
          <p:cNvPr id="26632" name="AutoShape 17"/>
          <p:cNvSpPr>
            <a:spLocks noChangeArrowheads="1"/>
          </p:cNvSpPr>
          <p:nvPr/>
        </p:nvSpPr>
        <p:spPr bwMode="auto">
          <a:xfrm>
            <a:off x="1403350" y="4005263"/>
            <a:ext cx="1152525" cy="6477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it-IT">
              <a:latin typeface="Calibri" pitchFamily="34" charset="0"/>
            </a:endParaRPr>
          </a:p>
        </p:txBody>
      </p:sp>
      <p:sp>
        <p:nvSpPr>
          <p:cNvPr id="26633" name="AutoShape 18"/>
          <p:cNvSpPr>
            <a:spLocks noChangeArrowheads="1"/>
          </p:cNvSpPr>
          <p:nvPr/>
        </p:nvSpPr>
        <p:spPr bwMode="auto">
          <a:xfrm>
            <a:off x="6443663" y="3933825"/>
            <a:ext cx="1152525" cy="6477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it-IT">
              <a:latin typeface="Calibri" pitchFamily="34" charset="0"/>
            </a:endParaRPr>
          </a:p>
        </p:txBody>
      </p:sp>
      <p:sp>
        <p:nvSpPr>
          <p:cNvPr id="26634" name="Text Box 19"/>
          <p:cNvSpPr txBox="1">
            <a:spLocks noChangeArrowheads="1"/>
          </p:cNvSpPr>
          <p:nvPr/>
        </p:nvSpPr>
        <p:spPr bwMode="auto">
          <a:xfrm>
            <a:off x="2338388" y="1279525"/>
            <a:ext cx="1395412" cy="457200"/>
          </a:xfrm>
          <a:prstGeom prst="rect">
            <a:avLst/>
          </a:prstGeom>
          <a:noFill/>
          <a:ln w="9525">
            <a:noFill/>
            <a:miter lim="800000"/>
            <a:headEnd/>
            <a:tailEnd/>
          </a:ln>
        </p:spPr>
        <p:txBody>
          <a:bodyPr wrap="none">
            <a:spAutoFit/>
          </a:bodyPr>
          <a:lstStyle/>
          <a:p>
            <a:r>
              <a:rPr lang="it-IT" sz="2400">
                <a:solidFill>
                  <a:srgbClr val="FF0000"/>
                </a:solidFill>
                <a:latin typeface="Calibri" pitchFamily="34" charset="0"/>
              </a:rPr>
              <a:t>BARRIERE</a:t>
            </a:r>
          </a:p>
        </p:txBody>
      </p:sp>
      <p:sp>
        <p:nvSpPr>
          <p:cNvPr id="26635" name="Text Box 20"/>
          <p:cNvSpPr txBox="1">
            <a:spLocks noChangeArrowheads="1"/>
          </p:cNvSpPr>
          <p:nvPr/>
        </p:nvSpPr>
        <p:spPr bwMode="auto">
          <a:xfrm>
            <a:off x="4211638" y="1279525"/>
            <a:ext cx="1860550" cy="457200"/>
          </a:xfrm>
          <a:prstGeom prst="rect">
            <a:avLst/>
          </a:prstGeom>
          <a:noFill/>
          <a:ln w="9525">
            <a:noFill/>
            <a:miter lim="800000"/>
            <a:headEnd/>
            <a:tailEnd/>
          </a:ln>
        </p:spPr>
        <p:txBody>
          <a:bodyPr wrap="none">
            <a:spAutoFit/>
          </a:bodyPr>
          <a:lstStyle/>
          <a:p>
            <a:r>
              <a:rPr lang="it-IT" sz="2400">
                <a:solidFill>
                  <a:srgbClr val="00B050"/>
                </a:solidFill>
                <a:latin typeface="Calibri" pitchFamily="34" charset="0"/>
              </a:rPr>
              <a:t>FACILITATORI</a:t>
            </a:r>
          </a:p>
        </p:txBody>
      </p:sp>
      <p:sp>
        <p:nvSpPr>
          <p:cNvPr id="26636" name="Line 21"/>
          <p:cNvSpPr>
            <a:spLocks noChangeShapeType="1"/>
          </p:cNvSpPr>
          <p:nvPr/>
        </p:nvSpPr>
        <p:spPr bwMode="auto">
          <a:xfrm>
            <a:off x="2411413" y="1773238"/>
            <a:ext cx="3959225" cy="0"/>
          </a:xfrm>
          <a:prstGeom prst="line">
            <a:avLst/>
          </a:prstGeom>
          <a:noFill/>
          <a:ln w="25400">
            <a:solidFill>
              <a:srgbClr val="FFFF00"/>
            </a:solidFill>
            <a:round/>
            <a:headEnd/>
            <a:tailEnd/>
          </a:ln>
        </p:spPr>
        <p:txBody>
          <a:bodyPr/>
          <a:lstStyle/>
          <a:p>
            <a:endParaRPr lang="it-IT"/>
          </a:p>
        </p:txBody>
      </p:sp>
      <p:sp>
        <p:nvSpPr>
          <p:cNvPr id="26637" name="Line 22"/>
          <p:cNvSpPr>
            <a:spLocks noChangeShapeType="1"/>
          </p:cNvSpPr>
          <p:nvPr/>
        </p:nvSpPr>
        <p:spPr bwMode="auto">
          <a:xfrm>
            <a:off x="5364163" y="1989138"/>
            <a:ext cx="0" cy="360362"/>
          </a:xfrm>
          <a:prstGeom prst="line">
            <a:avLst/>
          </a:prstGeom>
          <a:noFill/>
          <a:ln w="38100">
            <a:solidFill>
              <a:srgbClr val="FF9900"/>
            </a:solidFill>
            <a:round/>
            <a:headEnd/>
            <a:tailEnd type="triangle" w="med" len="med"/>
          </a:ln>
        </p:spPr>
        <p:txBody>
          <a:bodyPr/>
          <a:lstStyle/>
          <a:p>
            <a:endParaRPr lang="it-IT"/>
          </a:p>
        </p:txBody>
      </p:sp>
      <p:sp>
        <p:nvSpPr>
          <p:cNvPr id="26638" name="Line 23"/>
          <p:cNvSpPr>
            <a:spLocks noChangeShapeType="1"/>
          </p:cNvSpPr>
          <p:nvPr/>
        </p:nvSpPr>
        <p:spPr bwMode="auto">
          <a:xfrm>
            <a:off x="3348038" y="1989138"/>
            <a:ext cx="0" cy="360362"/>
          </a:xfrm>
          <a:prstGeom prst="line">
            <a:avLst/>
          </a:prstGeom>
          <a:noFill/>
          <a:ln w="38100">
            <a:solidFill>
              <a:srgbClr val="FF9900"/>
            </a:solidFill>
            <a:round/>
            <a:headEnd/>
            <a:tailEnd type="triangle" w="med" len="med"/>
          </a:ln>
        </p:spPr>
        <p:txBody>
          <a:bodyPr/>
          <a:lstStyle/>
          <a:p>
            <a:endParaRPr lang="it-IT"/>
          </a:p>
        </p:txBody>
      </p:sp>
      <p:sp>
        <p:nvSpPr>
          <p:cNvPr id="26639" name="Text Box 24"/>
          <p:cNvSpPr txBox="1">
            <a:spLocks noChangeArrowheads="1"/>
          </p:cNvSpPr>
          <p:nvPr/>
        </p:nvSpPr>
        <p:spPr bwMode="auto">
          <a:xfrm>
            <a:off x="755650" y="836613"/>
            <a:ext cx="923925" cy="396875"/>
          </a:xfrm>
          <a:prstGeom prst="rect">
            <a:avLst/>
          </a:prstGeom>
          <a:noFill/>
          <a:ln w="9525">
            <a:noFill/>
            <a:miter lim="800000"/>
            <a:headEnd/>
            <a:tailEnd/>
          </a:ln>
        </p:spPr>
        <p:txBody>
          <a:bodyPr wrap="none">
            <a:spAutoFit/>
          </a:bodyPr>
          <a:lstStyle/>
          <a:p>
            <a:r>
              <a:rPr lang="it-IT" sz="2000">
                <a:solidFill>
                  <a:schemeClr val="tx2"/>
                </a:solidFill>
                <a:latin typeface="Calibri" pitchFamily="34" charset="0"/>
              </a:rPr>
              <a:t>Alunno</a:t>
            </a:r>
          </a:p>
        </p:txBody>
      </p:sp>
      <p:sp>
        <p:nvSpPr>
          <p:cNvPr id="26640" name="Text Box 25"/>
          <p:cNvSpPr txBox="1">
            <a:spLocks noChangeArrowheads="1"/>
          </p:cNvSpPr>
          <p:nvPr/>
        </p:nvSpPr>
        <p:spPr bwMode="auto">
          <a:xfrm>
            <a:off x="6443663" y="765175"/>
            <a:ext cx="1919287" cy="701675"/>
          </a:xfrm>
          <a:prstGeom prst="rect">
            <a:avLst/>
          </a:prstGeom>
          <a:noFill/>
          <a:ln w="9525">
            <a:noFill/>
            <a:miter lim="800000"/>
            <a:headEnd/>
            <a:tailEnd/>
          </a:ln>
        </p:spPr>
        <p:txBody>
          <a:bodyPr wrap="none">
            <a:spAutoFit/>
          </a:bodyPr>
          <a:lstStyle/>
          <a:p>
            <a:r>
              <a:rPr lang="it-IT" sz="2000">
                <a:solidFill>
                  <a:schemeClr val="tx2"/>
                </a:solidFill>
                <a:latin typeface="Calibri" pitchFamily="34" charset="0"/>
              </a:rPr>
              <a:t>Scuola, famiglia, </a:t>
            </a:r>
          </a:p>
          <a:p>
            <a:r>
              <a:rPr lang="it-IT" sz="2000">
                <a:solidFill>
                  <a:schemeClr val="tx2"/>
                </a:solidFill>
                <a:latin typeface="Calibri" pitchFamily="34" charset="0"/>
              </a:rPr>
              <a:t>relazioni, ecc.</a:t>
            </a:r>
          </a:p>
        </p:txBody>
      </p:sp>
      <p:cxnSp>
        <p:nvCxnSpPr>
          <p:cNvPr id="26641" name="AutoShape 27"/>
          <p:cNvCxnSpPr>
            <a:cxnSpLocks noChangeShapeType="1"/>
            <a:stCxn id="26636" idx="0"/>
            <a:endCxn id="26626" idx="0"/>
          </p:cNvCxnSpPr>
          <p:nvPr/>
        </p:nvCxnSpPr>
        <p:spPr bwMode="auto">
          <a:xfrm rot="-5400000" flipH="1" flipV="1">
            <a:off x="1657351" y="1462087"/>
            <a:ext cx="455612" cy="1052513"/>
          </a:xfrm>
          <a:prstGeom prst="bentConnector3">
            <a:avLst>
              <a:gd name="adj1" fmla="val 694"/>
            </a:avLst>
          </a:prstGeom>
          <a:noFill/>
          <a:ln w="25400">
            <a:solidFill>
              <a:srgbClr val="FF9900"/>
            </a:solidFill>
            <a:miter lim="800000"/>
            <a:headEnd/>
            <a:tailEnd type="triangle" w="med" len="med"/>
          </a:ln>
        </p:spPr>
      </p:cxnSp>
      <p:cxnSp>
        <p:nvCxnSpPr>
          <p:cNvPr id="26642" name="AutoShape 28"/>
          <p:cNvCxnSpPr>
            <a:cxnSpLocks noChangeShapeType="1"/>
          </p:cNvCxnSpPr>
          <p:nvPr/>
        </p:nvCxnSpPr>
        <p:spPr bwMode="auto">
          <a:xfrm rot="16200000" flipH="1">
            <a:off x="6657182" y="1488281"/>
            <a:ext cx="430212" cy="1000125"/>
          </a:xfrm>
          <a:prstGeom prst="bentConnector3">
            <a:avLst>
              <a:gd name="adj1" fmla="val 736"/>
            </a:avLst>
          </a:prstGeom>
          <a:noFill/>
          <a:ln w="25400">
            <a:solidFill>
              <a:srgbClr val="FF9900"/>
            </a:solidFill>
            <a:miter lim="800000"/>
            <a:headEnd/>
            <a:tailEnd type="triangle" w="med" len="med"/>
          </a:ln>
        </p:spPr>
      </p:cxn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395288" y="188913"/>
            <a:ext cx="8497887" cy="561975"/>
          </a:xfrm>
        </p:spPr>
        <p:style>
          <a:lnRef idx="1">
            <a:schemeClr val="accent3"/>
          </a:lnRef>
          <a:fillRef idx="2">
            <a:schemeClr val="accent3"/>
          </a:fillRef>
          <a:effectRef idx="1">
            <a:schemeClr val="accent3"/>
          </a:effectRef>
          <a:fontRef idx="minor">
            <a:schemeClr val="dk1"/>
          </a:fontRef>
        </p:style>
        <p:txBody>
          <a:bodyPr rtlCol="0">
            <a:normAutofit fontScale="90000"/>
          </a:bodyPr>
          <a:lstStyle/>
          <a:p>
            <a:pPr eaLnBrk="1" fontAlgn="auto" hangingPunct="1">
              <a:spcAft>
                <a:spcPts val="0"/>
              </a:spcAft>
              <a:defRPr/>
            </a:pPr>
            <a:r>
              <a:rPr lang="it-IT" sz="3200" smtClean="0"/>
              <a:t>BENESSERE PSICOLOGICO</a:t>
            </a:r>
          </a:p>
        </p:txBody>
      </p:sp>
      <p:sp>
        <p:nvSpPr>
          <p:cNvPr id="27650" name="Text Box 3"/>
          <p:cNvSpPr txBox="1">
            <a:spLocks noChangeArrowheads="1"/>
          </p:cNvSpPr>
          <p:nvPr/>
        </p:nvSpPr>
        <p:spPr bwMode="auto">
          <a:xfrm>
            <a:off x="395288" y="1196975"/>
            <a:ext cx="2901950" cy="1490663"/>
          </a:xfrm>
          <a:prstGeom prst="rect">
            <a:avLst/>
          </a:prstGeom>
          <a:noFill/>
          <a:ln w="25400">
            <a:solidFill>
              <a:srgbClr val="FF0000"/>
            </a:solidFill>
            <a:miter lim="800000"/>
            <a:headEnd/>
            <a:tailEnd/>
          </a:ln>
        </p:spPr>
        <p:txBody>
          <a:bodyPr wrap="none">
            <a:spAutoFit/>
          </a:bodyPr>
          <a:lstStyle/>
          <a:p>
            <a:r>
              <a:rPr lang="it-IT" i="1" u="sng">
                <a:latin typeface="Calibri" pitchFamily="34" charset="0"/>
              </a:rPr>
              <a:t>INDICATORI OGGETTIVI:</a:t>
            </a:r>
          </a:p>
          <a:p>
            <a:pPr>
              <a:buFontTx/>
              <a:buChar char="•"/>
            </a:pPr>
            <a:r>
              <a:rPr lang="it-IT">
                <a:latin typeface="Calibri" pitchFamily="34" charset="0"/>
              </a:rPr>
              <a:t> Reddito</a:t>
            </a:r>
          </a:p>
          <a:p>
            <a:pPr>
              <a:buFontTx/>
              <a:buChar char="•"/>
            </a:pPr>
            <a:r>
              <a:rPr lang="it-IT">
                <a:latin typeface="Calibri" pitchFamily="34" charset="0"/>
              </a:rPr>
              <a:t> Condizioni abitative</a:t>
            </a:r>
          </a:p>
          <a:p>
            <a:pPr>
              <a:buFontTx/>
              <a:buChar char="•"/>
            </a:pPr>
            <a:r>
              <a:rPr lang="it-IT">
                <a:latin typeface="Calibri" pitchFamily="34" charset="0"/>
              </a:rPr>
              <a:t> Status sociale</a:t>
            </a:r>
          </a:p>
          <a:p>
            <a:pPr>
              <a:buFontTx/>
              <a:buChar char="•"/>
            </a:pPr>
            <a:r>
              <a:rPr lang="it-IT">
                <a:latin typeface="Calibri" pitchFamily="34" charset="0"/>
              </a:rPr>
              <a:t> Salute</a:t>
            </a:r>
          </a:p>
        </p:txBody>
      </p:sp>
      <p:sp>
        <p:nvSpPr>
          <p:cNvPr id="27651" name="Text Box 4"/>
          <p:cNvSpPr txBox="1">
            <a:spLocks noChangeArrowheads="1"/>
          </p:cNvSpPr>
          <p:nvPr/>
        </p:nvSpPr>
        <p:spPr bwMode="auto">
          <a:xfrm>
            <a:off x="4787900" y="1196975"/>
            <a:ext cx="4105275" cy="2039938"/>
          </a:xfrm>
          <a:prstGeom prst="rect">
            <a:avLst/>
          </a:prstGeom>
          <a:solidFill>
            <a:srgbClr val="CCFFFF"/>
          </a:solidFill>
          <a:ln w="25400">
            <a:solidFill>
              <a:srgbClr val="FF0000"/>
            </a:solidFill>
            <a:miter lim="800000"/>
            <a:headEnd/>
            <a:tailEnd/>
          </a:ln>
        </p:spPr>
        <p:txBody>
          <a:bodyPr>
            <a:spAutoFit/>
          </a:bodyPr>
          <a:lstStyle/>
          <a:p>
            <a:r>
              <a:rPr lang="it-IT" i="1" u="sng">
                <a:latin typeface="Calibri" pitchFamily="34" charset="0"/>
              </a:rPr>
              <a:t>INDICATORI SOGGETTIVI:</a:t>
            </a:r>
            <a:r>
              <a:rPr lang="it-IT">
                <a:latin typeface="Calibri" pitchFamily="34" charset="0"/>
              </a:rPr>
              <a:t> </a:t>
            </a:r>
          </a:p>
          <a:p>
            <a:pPr>
              <a:buFontTx/>
              <a:buChar char="•"/>
            </a:pPr>
            <a:r>
              <a:rPr lang="it-IT">
                <a:latin typeface="Calibri" pitchFamily="34" charset="0"/>
              </a:rPr>
              <a:t> Percezione del proprio stato di salute</a:t>
            </a:r>
          </a:p>
          <a:p>
            <a:pPr>
              <a:buFontTx/>
              <a:buChar char="•"/>
            </a:pPr>
            <a:r>
              <a:rPr lang="it-IT">
                <a:latin typeface="Calibri" pitchFamily="34" charset="0"/>
              </a:rPr>
              <a:t> Percezione grado di soddisfazione in ambito sociale, lavorativo e personale</a:t>
            </a:r>
          </a:p>
          <a:p>
            <a:pPr>
              <a:buFontTx/>
              <a:buChar char="•"/>
            </a:pPr>
            <a:r>
              <a:rPr lang="it-IT">
                <a:latin typeface="Calibri" pitchFamily="34" charset="0"/>
              </a:rPr>
              <a:t> Obiettivi futuri</a:t>
            </a:r>
          </a:p>
          <a:p>
            <a:pPr>
              <a:buFontTx/>
              <a:buChar char="•"/>
            </a:pPr>
            <a:r>
              <a:rPr lang="it-IT">
                <a:latin typeface="Calibri" pitchFamily="34" charset="0"/>
              </a:rPr>
              <a:t> Traguardi raggiunti</a:t>
            </a:r>
          </a:p>
        </p:txBody>
      </p:sp>
      <p:sp>
        <p:nvSpPr>
          <p:cNvPr id="27652" name="Text Box 5"/>
          <p:cNvSpPr txBox="1">
            <a:spLocks noChangeArrowheads="1"/>
          </p:cNvSpPr>
          <p:nvPr/>
        </p:nvSpPr>
        <p:spPr bwMode="auto">
          <a:xfrm>
            <a:off x="323850" y="3429000"/>
            <a:ext cx="4032250" cy="1490663"/>
          </a:xfrm>
          <a:prstGeom prst="rect">
            <a:avLst/>
          </a:prstGeom>
          <a:noFill/>
          <a:ln w="25400">
            <a:solidFill>
              <a:srgbClr val="FF0000"/>
            </a:solidFill>
            <a:miter lim="800000"/>
            <a:headEnd/>
            <a:tailEnd/>
          </a:ln>
        </p:spPr>
        <p:txBody>
          <a:bodyPr>
            <a:spAutoFit/>
          </a:bodyPr>
          <a:lstStyle/>
          <a:p>
            <a:r>
              <a:rPr lang="it-IT" i="1" u="sng">
                <a:latin typeface="Calibri" pitchFamily="34" charset="0"/>
              </a:rPr>
              <a:t>PROSPETTIVA EDONICA:</a:t>
            </a:r>
          </a:p>
          <a:p>
            <a:pPr>
              <a:buFontTx/>
              <a:buChar char="•"/>
            </a:pPr>
            <a:r>
              <a:rPr lang="it-IT">
                <a:latin typeface="Calibri" pitchFamily="34" charset="0"/>
              </a:rPr>
              <a:t> SWB – Benessere Soggettivo</a:t>
            </a:r>
          </a:p>
          <a:p>
            <a:pPr>
              <a:buFontTx/>
              <a:buChar char="•"/>
            </a:pPr>
            <a:r>
              <a:rPr lang="it-IT">
                <a:latin typeface="Calibri" pitchFamily="34" charset="0"/>
              </a:rPr>
              <a:t> Dimensione affettiva e psicofisica </a:t>
            </a:r>
          </a:p>
          <a:p>
            <a:pPr>
              <a:buFontTx/>
              <a:buChar char="•"/>
            </a:pPr>
            <a:r>
              <a:rPr lang="it-IT">
                <a:latin typeface="Calibri" pitchFamily="34" charset="0"/>
              </a:rPr>
              <a:t> Ricerca di piacere e soddisfazione immediata</a:t>
            </a:r>
          </a:p>
        </p:txBody>
      </p:sp>
      <p:sp>
        <p:nvSpPr>
          <p:cNvPr id="27653" name="Text Box 6"/>
          <p:cNvSpPr txBox="1">
            <a:spLocks noChangeArrowheads="1"/>
          </p:cNvSpPr>
          <p:nvPr/>
        </p:nvSpPr>
        <p:spPr bwMode="auto">
          <a:xfrm>
            <a:off x="4787900" y="3429000"/>
            <a:ext cx="4105275" cy="3138488"/>
          </a:xfrm>
          <a:prstGeom prst="rect">
            <a:avLst/>
          </a:prstGeom>
          <a:solidFill>
            <a:srgbClr val="CCFFFF"/>
          </a:solidFill>
          <a:ln w="25400">
            <a:solidFill>
              <a:srgbClr val="FF0000"/>
            </a:solidFill>
            <a:miter lim="800000"/>
            <a:headEnd/>
            <a:tailEnd/>
          </a:ln>
        </p:spPr>
        <p:txBody>
          <a:bodyPr>
            <a:spAutoFit/>
          </a:bodyPr>
          <a:lstStyle/>
          <a:p>
            <a:r>
              <a:rPr lang="it-IT" i="1" u="sng">
                <a:latin typeface="Calibri" pitchFamily="34" charset="0"/>
              </a:rPr>
              <a:t>PROSPETTIVA EUDAIMONICA:</a:t>
            </a:r>
          </a:p>
          <a:p>
            <a:pPr>
              <a:buFontTx/>
              <a:buChar char="•"/>
            </a:pPr>
            <a:r>
              <a:rPr lang="it-IT">
                <a:latin typeface="Calibri" pitchFamily="34" charset="0"/>
              </a:rPr>
              <a:t> PWB – Benessere Psicologico</a:t>
            </a:r>
          </a:p>
          <a:p>
            <a:pPr>
              <a:buFontTx/>
              <a:buChar char="•"/>
            </a:pPr>
            <a:r>
              <a:rPr lang="it-IT">
                <a:latin typeface="Calibri" pitchFamily="34" charset="0"/>
              </a:rPr>
              <a:t> Autorealizzazione </a:t>
            </a:r>
          </a:p>
          <a:p>
            <a:pPr>
              <a:buFontTx/>
              <a:buChar char="•"/>
            </a:pPr>
            <a:r>
              <a:rPr lang="it-IT">
                <a:latin typeface="Calibri" pitchFamily="34" charset="0"/>
              </a:rPr>
              <a:t> Sviluppo potenzialità, risorse e predisposizioni individuali</a:t>
            </a:r>
          </a:p>
          <a:p>
            <a:pPr>
              <a:buFontTx/>
              <a:buChar char="•"/>
            </a:pPr>
            <a:r>
              <a:rPr lang="it-IT">
                <a:latin typeface="Calibri" pitchFamily="34" charset="0"/>
              </a:rPr>
              <a:t> Capacità di raggiungere obiettivi complessi per sé e la comunità</a:t>
            </a:r>
          </a:p>
          <a:p>
            <a:pPr>
              <a:buFontTx/>
              <a:buChar char="•"/>
            </a:pPr>
            <a:r>
              <a:rPr lang="it-IT">
                <a:latin typeface="Calibri" pitchFamily="34" charset="0"/>
              </a:rPr>
              <a:t> Mobilizzazione risorse per aumento abilità e autonomia individuale</a:t>
            </a:r>
          </a:p>
          <a:p>
            <a:pPr>
              <a:buFontTx/>
              <a:buChar char="•"/>
            </a:pPr>
            <a:r>
              <a:rPr lang="it-IT">
                <a:latin typeface="Calibri" pitchFamily="34" charset="0"/>
              </a:rPr>
              <a:t> Competenze sociali e relazioni interpersonali </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457200" y="274638"/>
            <a:ext cx="8229600" cy="850900"/>
          </a:xfrm>
        </p:spPr>
        <p:style>
          <a:lnRef idx="1">
            <a:schemeClr val="accent3"/>
          </a:lnRef>
          <a:fillRef idx="2">
            <a:schemeClr val="accent3"/>
          </a:fillRef>
          <a:effectRef idx="1">
            <a:schemeClr val="accent3"/>
          </a:effectRef>
          <a:fontRef idx="minor">
            <a:schemeClr val="dk1"/>
          </a:fontRef>
        </p:style>
        <p:txBody>
          <a:bodyPr rtlCol="0">
            <a:normAutofit/>
          </a:bodyPr>
          <a:lstStyle/>
          <a:p>
            <a:pPr eaLnBrk="1" fontAlgn="auto" hangingPunct="1">
              <a:spcAft>
                <a:spcPts val="0"/>
              </a:spcAft>
              <a:defRPr/>
            </a:pPr>
            <a:r>
              <a:rPr lang="it-IT" sz="3200" dirty="0" smtClean="0"/>
              <a:t>PSICOLOGIA POSITIVA (approccio </a:t>
            </a:r>
            <a:r>
              <a:rPr lang="it-IT" sz="3200" dirty="0" err="1" smtClean="0"/>
              <a:t>eudaimonico</a:t>
            </a:r>
            <a:r>
              <a:rPr lang="it-IT" sz="4000" dirty="0" smtClean="0"/>
              <a:t>)</a:t>
            </a:r>
          </a:p>
        </p:txBody>
      </p:sp>
      <p:sp>
        <p:nvSpPr>
          <p:cNvPr id="28674" name="Rectangle 3"/>
          <p:cNvSpPr>
            <a:spLocks noGrp="1" noChangeArrowheads="1"/>
          </p:cNvSpPr>
          <p:nvPr>
            <p:ph idx="1"/>
          </p:nvPr>
        </p:nvSpPr>
        <p:spPr>
          <a:xfrm>
            <a:off x="179388" y="1268413"/>
            <a:ext cx="8785225" cy="5157787"/>
          </a:xfrm>
        </p:spPr>
        <p:txBody>
          <a:bodyPr/>
          <a:lstStyle/>
          <a:p>
            <a:pPr eaLnBrk="1" hangingPunct="1">
              <a:lnSpc>
                <a:spcPct val="90000"/>
              </a:lnSpc>
            </a:pPr>
            <a:r>
              <a:rPr lang="it-IT" sz="2400" smtClean="0"/>
              <a:t>Individuare, mobilizzare e valorizzare risorse individuali unitamente ad un empowerment sociale</a:t>
            </a:r>
          </a:p>
          <a:p>
            <a:pPr eaLnBrk="1" hangingPunct="1">
              <a:lnSpc>
                <a:spcPct val="90000"/>
              </a:lnSpc>
            </a:pPr>
            <a:r>
              <a:rPr lang="it-IT" sz="2400" smtClean="0"/>
              <a:t>Promuovere benessere biopsicosociale </a:t>
            </a:r>
          </a:p>
          <a:p>
            <a:pPr eaLnBrk="1" hangingPunct="1">
              <a:lnSpc>
                <a:spcPct val="90000"/>
              </a:lnSpc>
            </a:pPr>
            <a:r>
              <a:rPr lang="it-IT" sz="2400" smtClean="0"/>
              <a:t>Creare opportunità d’azione e sviluppo di individui e gruppi nella comunità</a:t>
            </a:r>
          </a:p>
          <a:p>
            <a:pPr eaLnBrk="1" hangingPunct="1">
              <a:lnSpc>
                <a:spcPct val="90000"/>
              </a:lnSpc>
            </a:pPr>
            <a:r>
              <a:rPr lang="it-IT" sz="2400" smtClean="0"/>
              <a:t>Considerare individuo come agente attivo di cambiamento e sviluppo della comunità</a:t>
            </a:r>
          </a:p>
          <a:p>
            <a:pPr eaLnBrk="1" hangingPunct="1">
              <a:lnSpc>
                <a:spcPct val="90000"/>
              </a:lnSpc>
            </a:pPr>
            <a:r>
              <a:rPr lang="it-IT" sz="2400" smtClean="0"/>
              <a:t>Non esistono individui svantaggiati ma contesti socio-culturali che non consentono a tutti di esprimersi ed agire </a:t>
            </a:r>
          </a:p>
          <a:p>
            <a:pPr eaLnBrk="1" hangingPunct="1">
              <a:lnSpc>
                <a:spcPct val="90000"/>
              </a:lnSpc>
            </a:pPr>
            <a:r>
              <a:rPr lang="it-IT" sz="2400" smtClean="0"/>
              <a:t>Evidenziare comportamenti e interventi che favoriscano il benessere, lo sviluppo positivo dell’individuo e la prosperità della società</a:t>
            </a:r>
          </a:p>
          <a:p>
            <a:pPr eaLnBrk="1" hangingPunct="1">
              <a:lnSpc>
                <a:spcPct val="90000"/>
              </a:lnSpc>
            </a:pPr>
            <a:r>
              <a:rPr lang="it-IT" sz="2400" smtClean="0"/>
              <a:t>Individuare contesti favorevoli (lavoro, tempo libero, scuola, ecc.) che offrano opportunità per esprimersi, agire e crescere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68313" y="2420938"/>
            <a:ext cx="8229600" cy="1143000"/>
          </a:xfrm>
        </p:spPr>
        <p:style>
          <a:lnRef idx="1">
            <a:schemeClr val="accent3"/>
          </a:lnRef>
          <a:fillRef idx="2">
            <a:schemeClr val="accent3"/>
          </a:fillRef>
          <a:effectRef idx="1">
            <a:schemeClr val="accent3"/>
          </a:effectRef>
          <a:fontRef idx="minor">
            <a:schemeClr val="dk1"/>
          </a:fontRef>
        </p:style>
        <p:txBody>
          <a:bodyPr rtlCol="0">
            <a:normAutofit/>
          </a:bodyPr>
          <a:lstStyle/>
          <a:p>
            <a:pPr eaLnBrk="1" fontAlgn="auto" hangingPunct="1">
              <a:spcAft>
                <a:spcPts val="0"/>
              </a:spcAft>
              <a:defRPr/>
            </a:pPr>
            <a:r>
              <a:rPr lang="it-IT" dirty="0" smtClean="0"/>
              <a:t>Ricerche e testimonianze</a:t>
            </a:r>
            <a:endParaRPr lang="it-IT"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Segnaposto contenuto 2"/>
          <p:cNvSpPr>
            <a:spLocks noGrp="1"/>
          </p:cNvSpPr>
          <p:nvPr>
            <p:ph idx="1"/>
          </p:nvPr>
        </p:nvSpPr>
        <p:spPr>
          <a:xfrm>
            <a:off x="250825" y="260350"/>
            <a:ext cx="8569325" cy="6337300"/>
          </a:xfrm>
        </p:spPr>
        <p:txBody>
          <a:bodyPr/>
          <a:lstStyle/>
          <a:p>
            <a:pPr algn="just" eaLnBrk="1" hangingPunct="1">
              <a:buFont typeface="Arial" charset="0"/>
              <a:buNone/>
            </a:pPr>
            <a:r>
              <a:rPr lang="it-IT" sz="3600" smtClean="0"/>
              <a:t>“</a:t>
            </a:r>
            <a:r>
              <a:rPr lang="it-IT" sz="3600" i="1" smtClean="0"/>
              <a:t>La maggior parte dei medici che mi esaminarono dichiararono il mio caso uno dei più interessanti, ma certamente senza speranza […] Per mia fortuna, </a:t>
            </a:r>
            <a:r>
              <a:rPr lang="it-IT" sz="3600" b="1" i="1" smtClean="0"/>
              <a:t>i miei genitori</a:t>
            </a:r>
            <a:r>
              <a:rPr lang="it-IT" sz="3600" b="1" smtClean="0"/>
              <a:t> </a:t>
            </a:r>
            <a:r>
              <a:rPr lang="it-IT" sz="3600" b="1" i="1" smtClean="0"/>
              <a:t>resistettero</a:t>
            </a:r>
            <a:r>
              <a:rPr lang="it-IT" sz="3600" i="1" smtClean="0"/>
              <a:t>. </a:t>
            </a:r>
            <a:r>
              <a:rPr lang="it-IT" sz="3600" b="1" i="1" smtClean="0"/>
              <a:t>Mia madre fece di più: non si accontentò di negare che io fossi un idiota, s’impegnò a dimostrare il contrario </a:t>
            </a:r>
            <a:r>
              <a:rPr lang="it-IT" sz="3600" i="1" smtClean="0"/>
              <a:t>[…] Fu questa la ragione del suo successo”</a:t>
            </a:r>
            <a:r>
              <a:rPr lang="it-IT" sz="3600" smtClean="0"/>
              <a:t> </a:t>
            </a:r>
          </a:p>
          <a:p>
            <a:pPr algn="r" eaLnBrk="1" hangingPunct="1">
              <a:buFont typeface="Arial" charset="0"/>
              <a:buNone/>
            </a:pPr>
            <a:r>
              <a:rPr lang="it-IT" sz="3600" smtClean="0"/>
              <a:t>(Brown C., 1990)</a:t>
            </a:r>
          </a:p>
          <a:p>
            <a:pPr eaLnBrk="1" hangingPunct="1"/>
            <a:endParaRPr lang="it-IT"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57200" y="404813"/>
            <a:ext cx="8229600" cy="5976937"/>
          </a:xfrm>
        </p:spPr>
        <p:txBody>
          <a:bodyPr rtlCol="0">
            <a:normAutofit fontScale="92500" lnSpcReduction="20000"/>
          </a:bodyPr>
          <a:lstStyle/>
          <a:p>
            <a:pPr algn="just" eaLnBrk="1" fontAlgn="auto" hangingPunct="1">
              <a:spcAft>
                <a:spcPts val="0"/>
              </a:spcAft>
              <a:buFont typeface="Arial" pitchFamily="34" charset="0"/>
              <a:buNone/>
              <a:defRPr/>
            </a:pPr>
            <a:r>
              <a:rPr lang="it-IT" dirty="0" smtClean="0"/>
              <a:t>Claudio Imprudente in “</a:t>
            </a:r>
            <a:r>
              <a:rPr lang="it-IT" i="1" dirty="0" smtClean="0"/>
              <a:t>Lettere al direttore</a:t>
            </a:r>
            <a:r>
              <a:rPr lang="it-IT" dirty="0" smtClean="0"/>
              <a:t>” (2006) sollecita in questo modo la mamma di un bambino disabile:</a:t>
            </a:r>
          </a:p>
          <a:p>
            <a:pPr algn="just" eaLnBrk="1" fontAlgn="auto" hangingPunct="1">
              <a:spcAft>
                <a:spcPts val="0"/>
              </a:spcAft>
              <a:buFont typeface="Arial" pitchFamily="34" charset="0"/>
              <a:buNone/>
              <a:defRPr/>
            </a:pPr>
            <a:r>
              <a:rPr lang="it-IT" dirty="0" smtClean="0"/>
              <a:t> “</a:t>
            </a:r>
            <a:r>
              <a:rPr lang="it-IT" i="1" dirty="0" smtClean="0"/>
              <a:t>Dato che sei la persona che sicuramente lo conosce meglio, sei anche in grado di aiutare le altre figure che gravitano intorno a relazionarsi con lui nel modo giusto, e questo crea per lui un importante percorso di consapevolezza. Ti sei mai chiesta chi conosce alla perfezione un campo di grano? Il contadino, che ha lavorato il campo per mesi sotto il sole, oppure l’agronomo che ha studiato a lungo sui libri? La risposta è: </a:t>
            </a:r>
            <a:r>
              <a:rPr lang="it-IT" b="1" i="1" dirty="0" smtClean="0"/>
              <a:t>entrambi, perché il sapere del contadino deve integrarsi con quello dell’agronomo e viceversa. Solo così il campo può far crescere un buon grano</a:t>
            </a:r>
            <a:r>
              <a:rPr lang="it-IT" b="1" dirty="0" smtClean="0"/>
              <a:t>.”</a:t>
            </a:r>
          </a:p>
          <a:p>
            <a:pPr eaLnBrk="1" fontAlgn="auto" hangingPunct="1">
              <a:spcAft>
                <a:spcPts val="0"/>
              </a:spcAft>
              <a:buFont typeface="Arial" pitchFamily="34" charset="0"/>
              <a:buNone/>
              <a:defRPr/>
            </a:pPr>
            <a:endParaRPr lang="it-IT"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69" name="Grafico 1"/>
          <p:cNvPicPr>
            <a:picLocks noChangeArrowheads="1"/>
          </p:cNvPicPr>
          <p:nvPr/>
        </p:nvPicPr>
        <p:blipFill>
          <a:blip r:embed="rId2"/>
          <a:srcRect/>
          <a:stretch>
            <a:fillRect/>
          </a:stretch>
        </p:blipFill>
        <p:spPr bwMode="auto">
          <a:xfrm>
            <a:off x="468313" y="836613"/>
            <a:ext cx="8135937" cy="5616575"/>
          </a:xfrm>
          <a:prstGeom prst="rect">
            <a:avLst/>
          </a:prstGeom>
          <a:noFill/>
          <a:ln w="9525">
            <a:noFill/>
            <a:miter lim="800000"/>
            <a:headEnd/>
            <a:tailEnd/>
          </a:ln>
        </p:spPr>
      </p:pic>
      <p:sp>
        <p:nvSpPr>
          <p:cNvPr id="32770" name="CasellaDiTesto 5"/>
          <p:cNvSpPr txBox="1">
            <a:spLocks noChangeArrowheads="1"/>
          </p:cNvSpPr>
          <p:nvPr/>
        </p:nvSpPr>
        <p:spPr bwMode="auto">
          <a:xfrm>
            <a:off x="468313" y="333375"/>
            <a:ext cx="8207375" cy="369888"/>
          </a:xfrm>
          <a:prstGeom prst="rect">
            <a:avLst/>
          </a:prstGeom>
          <a:noFill/>
          <a:ln w="9525">
            <a:noFill/>
            <a:miter lim="800000"/>
            <a:headEnd/>
            <a:tailEnd/>
          </a:ln>
        </p:spPr>
        <p:txBody>
          <a:bodyPr>
            <a:spAutoFit/>
          </a:bodyPr>
          <a:lstStyle/>
          <a:p>
            <a:r>
              <a:rPr lang="it-IT">
                <a:latin typeface="Calibri" pitchFamily="34" charset="0"/>
              </a:rPr>
              <a:t>Quali sono i maggiori problemi che ostacolano l’integrazione sociale di suo figlio?</a:t>
            </a:r>
          </a:p>
        </p:txBody>
      </p:sp>
      <p:sp>
        <p:nvSpPr>
          <p:cNvPr id="32771" name="CasellaDiTesto 6"/>
          <p:cNvSpPr txBox="1">
            <a:spLocks noChangeArrowheads="1"/>
          </p:cNvSpPr>
          <p:nvPr/>
        </p:nvSpPr>
        <p:spPr bwMode="auto">
          <a:xfrm>
            <a:off x="539750" y="908050"/>
            <a:ext cx="2555875" cy="338138"/>
          </a:xfrm>
          <a:prstGeom prst="rect">
            <a:avLst/>
          </a:prstGeom>
          <a:noFill/>
          <a:ln w="9525">
            <a:noFill/>
            <a:miter lim="800000"/>
            <a:headEnd/>
            <a:tailEnd/>
          </a:ln>
        </p:spPr>
        <p:txBody>
          <a:bodyPr wrap="none">
            <a:spAutoFit/>
          </a:bodyPr>
          <a:lstStyle/>
          <a:p>
            <a:r>
              <a:rPr lang="it-IT" sz="1600">
                <a:latin typeface="Calibri" pitchFamily="34" charset="0"/>
              </a:rPr>
              <a:t>Nsogg = 50; N risposte = 105</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egnaposto contenuto 2"/>
          <p:cNvSpPr>
            <a:spLocks noGrp="1"/>
          </p:cNvSpPr>
          <p:nvPr>
            <p:ph idx="1"/>
          </p:nvPr>
        </p:nvSpPr>
        <p:spPr>
          <a:xfrm>
            <a:off x="179388" y="908050"/>
            <a:ext cx="8785225" cy="5689600"/>
          </a:xfrm>
        </p:spPr>
        <p:txBody>
          <a:bodyPr/>
          <a:lstStyle/>
          <a:p>
            <a:pPr eaLnBrk="1" hangingPunct="1">
              <a:buFont typeface="Arial" charset="0"/>
              <a:buNone/>
            </a:pPr>
            <a:r>
              <a:rPr lang="it-IT" sz="2000" smtClean="0"/>
              <a:t>“</a:t>
            </a:r>
            <a:r>
              <a:rPr lang="it-IT" sz="2000" i="1" smtClean="0"/>
              <a:t>La società non è ancora matura per comprendere il concetto di disabilità nel suo insieme</a:t>
            </a:r>
            <a:r>
              <a:rPr lang="it-IT" sz="2000" smtClean="0"/>
              <a:t>” (M, 49 anni;)</a:t>
            </a:r>
          </a:p>
          <a:p>
            <a:pPr eaLnBrk="1" hangingPunct="1">
              <a:buFont typeface="Arial" charset="0"/>
              <a:buNone/>
            </a:pPr>
            <a:r>
              <a:rPr lang="it-IT" sz="2000" smtClean="0"/>
              <a:t>“</a:t>
            </a:r>
            <a:r>
              <a:rPr lang="it-IT" sz="2000" i="1" smtClean="0"/>
              <a:t>Le persone hanno paura dei disabili</a:t>
            </a:r>
            <a:r>
              <a:rPr lang="it-IT" sz="2000" smtClean="0"/>
              <a:t>” (F, 49 anni)</a:t>
            </a:r>
          </a:p>
          <a:p>
            <a:pPr eaLnBrk="1" hangingPunct="1">
              <a:buFont typeface="Arial" charset="0"/>
              <a:buNone/>
            </a:pPr>
            <a:r>
              <a:rPr lang="it-IT" sz="2000" smtClean="0"/>
              <a:t>“</a:t>
            </a:r>
            <a:r>
              <a:rPr lang="it-IT" sz="2000" i="1" smtClean="0"/>
              <a:t>L’ignoranza. Molte persone sono poco sensibili e non comprendono</a:t>
            </a:r>
            <a:r>
              <a:rPr lang="it-IT" sz="2000" smtClean="0"/>
              <a:t>” (F, 51 anni)</a:t>
            </a:r>
          </a:p>
          <a:p>
            <a:pPr eaLnBrk="1" hangingPunct="1">
              <a:buFont typeface="Arial" charset="0"/>
              <a:buNone/>
            </a:pPr>
            <a:r>
              <a:rPr lang="it-IT" sz="2000" i="1" smtClean="0"/>
              <a:t>“Mi scontro con la comune considerazione che il disabile è un diverso, un personaggio difficile da gestire, richiede costi e fatica</a:t>
            </a:r>
            <a:r>
              <a:rPr lang="it-IT" sz="2000" smtClean="0"/>
              <a:t>” (M, 61 anni)</a:t>
            </a:r>
          </a:p>
          <a:p>
            <a:pPr eaLnBrk="1" hangingPunct="1">
              <a:buFont typeface="Arial" charset="0"/>
              <a:buNone/>
            </a:pPr>
            <a:r>
              <a:rPr lang="it-IT" sz="2000" smtClean="0"/>
              <a:t>“Le </a:t>
            </a:r>
            <a:r>
              <a:rPr lang="it-IT" sz="2000" i="1" smtClean="0"/>
              <a:t>persone non vogliono avere contatti con disabili.  La società non è pronta per vivere con realtà diverse dalla normalità </a:t>
            </a:r>
            <a:r>
              <a:rPr lang="it-IT" sz="2000" smtClean="0"/>
              <a:t>” (F, 42 anni)</a:t>
            </a:r>
          </a:p>
          <a:p>
            <a:pPr eaLnBrk="1" hangingPunct="1">
              <a:buFont typeface="Arial" charset="0"/>
              <a:buNone/>
            </a:pPr>
            <a:r>
              <a:rPr lang="it-IT" sz="2000" smtClean="0"/>
              <a:t>“</a:t>
            </a:r>
            <a:r>
              <a:rPr lang="it-IT" sz="2000" i="1" smtClean="0"/>
              <a:t>La società italiana è indietro di 30 anni rispetto ad altri paesi europei</a:t>
            </a:r>
            <a:r>
              <a:rPr lang="it-IT" sz="2000" smtClean="0"/>
              <a:t>” (F, 47 anni)</a:t>
            </a:r>
          </a:p>
          <a:p>
            <a:pPr eaLnBrk="1" hangingPunct="1">
              <a:buFont typeface="Arial" charset="0"/>
              <a:buNone/>
            </a:pPr>
            <a:r>
              <a:rPr lang="it-IT" sz="2000" smtClean="0"/>
              <a:t>“</a:t>
            </a:r>
            <a:r>
              <a:rPr lang="it-IT" sz="2000" i="1" smtClean="0"/>
              <a:t>Il dolore viene respinto, il disabile e la sua famiglia emarginati. Un fastidio da nascondere sotto il tappeto</a:t>
            </a:r>
            <a:r>
              <a:rPr lang="it-IT" sz="2000" smtClean="0"/>
              <a:t>” (M, 49 anni)</a:t>
            </a:r>
          </a:p>
          <a:p>
            <a:pPr eaLnBrk="1" hangingPunct="1">
              <a:buFont typeface="Arial" charset="0"/>
              <a:buNone/>
            </a:pPr>
            <a:r>
              <a:rPr lang="it-IT" sz="2000" smtClean="0"/>
              <a:t>“</a:t>
            </a:r>
            <a:r>
              <a:rPr lang="it-IT" sz="2000" i="1" smtClean="0"/>
              <a:t>Siamo abbandonati. Dobbiamo arrangiarci da soli e la cosa diventa molto faticosa perché con il passare degli anni le forze diminuiscono e aumentano le stanchezze</a:t>
            </a:r>
            <a:r>
              <a:rPr lang="it-IT" sz="2000" smtClean="0"/>
              <a:t>” (F, 69 anni)</a:t>
            </a:r>
          </a:p>
          <a:p>
            <a:pPr eaLnBrk="1" hangingPunct="1">
              <a:buFont typeface="Arial" charset="0"/>
              <a:buNone/>
            </a:pPr>
            <a:r>
              <a:rPr lang="it-IT" sz="2000" smtClean="0"/>
              <a:t>“</a:t>
            </a:r>
            <a:r>
              <a:rPr lang="it-IT" sz="2000" i="1" smtClean="0"/>
              <a:t>Un disabile con la famiglia è un peso da emarginare piuttosto che aiutare</a:t>
            </a:r>
            <a:r>
              <a:rPr lang="it-IT" sz="2000" smtClean="0"/>
              <a:t>” (F, 47 anni)</a:t>
            </a:r>
          </a:p>
          <a:p>
            <a:pPr eaLnBrk="1" hangingPunct="1">
              <a:buFont typeface="Arial" charset="0"/>
              <a:buNone/>
            </a:pPr>
            <a:endParaRPr lang="it-IT" sz="2000" smtClean="0"/>
          </a:p>
          <a:p>
            <a:pPr eaLnBrk="1" hangingPunct="1"/>
            <a:endParaRPr lang="it-IT" sz="2000" smtClean="0"/>
          </a:p>
        </p:txBody>
      </p:sp>
      <p:sp>
        <p:nvSpPr>
          <p:cNvPr id="4" name="Titolo 1"/>
          <p:cNvSpPr>
            <a:spLocks noGrp="1"/>
          </p:cNvSpPr>
          <p:nvPr>
            <p:ph type="title"/>
          </p:nvPr>
        </p:nvSpPr>
        <p:spPr>
          <a:xfrm>
            <a:off x="179388" y="115888"/>
            <a:ext cx="8713787" cy="576262"/>
          </a:xfrm>
        </p:spPr>
        <p:style>
          <a:lnRef idx="1">
            <a:schemeClr val="accent3"/>
          </a:lnRef>
          <a:fillRef idx="2">
            <a:schemeClr val="accent3"/>
          </a:fillRef>
          <a:effectRef idx="1">
            <a:schemeClr val="accent3"/>
          </a:effectRef>
          <a:fontRef idx="minor">
            <a:schemeClr val="dk1"/>
          </a:fontRef>
        </p:style>
        <p:txBody>
          <a:bodyPr rtlCol="0">
            <a:normAutofit fontScale="90000"/>
          </a:bodyPr>
          <a:lstStyle/>
          <a:p>
            <a:pPr eaLnBrk="1" fontAlgn="auto" hangingPunct="1">
              <a:spcAft>
                <a:spcPts val="0"/>
              </a:spcAft>
              <a:defRPr/>
            </a:pPr>
            <a:r>
              <a:rPr lang="it-IT" dirty="0" smtClean="0"/>
              <a:t>Alcune </a:t>
            </a:r>
            <a:r>
              <a:rPr lang="it-IT" dirty="0" err="1" smtClean="0"/>
              <a:t>risposte…</a:t>
            </a:r>
            <a:endParaRPr lang="it-IT"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57200" y="1340768"/>
            <a:ext cx="8229600" cy="3960440"/>
          </a:xfrm>
        </p:spPr>
        <p:style>
          <a:lnRef idx="0">
            <a:schemeClr val="accent3"/>
          </a:lnRef>
          <a:fillRef idx="3">
            <a:schemeClr val="accent3"/>
          </a:fillRef>
          <a:effectRef idx="3">
            <a:schemeClr val="accent3"/>
          </a:effectRef>
          <a:fontRef idx="minor">
            <a:schemeClr val="lt1"/>
          </a:fontRef>
        </p:style>
        <p:txBody>
          <a:bodyPr rtlCol="0">
            <a:normAutofit/>
          </a:bodyPr>
          <a:lstStyle/>
          <a:p>
            <a:pPr algn="ctr" eaLnBrk="1" fontAlgn="auto" hangingPunct="1">
              <a:spcAft>
                <a:spcPts val="0"/>
              </a:spcAft>
              <a:buFont typeface="Arial" pitchFamily="34" charset="0"/>
              <a:buNone/>
              <a:defRPr/>
            </a:pPr>
            <a:r>
              <a:rPr lang="it-IT" sz="5400" dirty="0" smtClean="0"/>
              <a:t>Martedì 4 dicembre</a:t>
            </a:r>
          </a:p>
          <a:p>
            <a:pPr algn="ctr" eaLnBrk="1" fontAlgn="auto" hangingPunct="1">
              <a:spcAft>
                <a:spcPts val="0"/>
              </a:spcAft>
              <a:buFont typeface="Arial" pitchFamily="34" charset="0"/>
              <a:buNone/>
              <a:defRPr/>
            </a:pPr>
            <a:r>
              <a:rPr lang="it-IT" sz="5400" dirty="0" smtClean="0"/>
              <a:t>Martedì 8 gennaio</a:t>
            </a:r>
          </a:p>
          <a:p>
            <a:pPr algn="ctr" eaLnBrk="1" fontAlgn="auto" hangingPunct="1">
              <a:spcAft>
                <a:spcPts val="0"/>
              </a:spcAft>
              <a:buFont typeface="Arial" pitchFamily="34" charset="0"/>
              <a:buNone/>
              <a:defRPr/>
            </a:pPr>
            <a:r>
              <a:rPr lang="it-IT" sz="5400" dirty="0" smtClean="0"/>
              <a:t>Martedì 12 febbraio</a:t>
            </a:r>
          </a:p>
          <a:p>
            <a:pPr algn="ctr" eaLnBrk="1" fontAlgn="auto" hangingPunct="1">
              <a:spcAft>
                <a:spcPts val="0"/>
              </a:spcAft>
              <a:buFont typeface="Arial" pitchFamily="34" charset="0"/>
              <a:buNone/>
              <a:defRPr/>
            </a:pPr>
            <a:r>
              <a:rPr lang="it-IT" sz="5400" dirty="0" smtClean="0"/>
              <a:t>Giovedì 7 marzo</a:t>
            </a:r>
            <a:endParaRPr lang="it-IT" sz="54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itolo 1"/>
          <p:cNvSpPr>
            <a:spLocks noGrp="1"/>
          </p:cNvSpPr>
          <p:nvPr>
            <p:ph type="title"/>
          </p:nvPr>
        </p:nvSpPr>
        <p:spPr>
          <a:xfrm>
            <a:off x="457200" y="274638"/>
            <a:ext cx="8229600" cy="777875"/>
          </a:xfrm>
        </p:spPr>
        <p:txBody>
          <a:bodyPr/>
          <a:lstStyle/>
          <a:p>
            <a:pPr eaLnBrk="1" hangingPunct="1"/>
            <a:r>
              <a:rPr lang="it-IT" smtClean="0"/>
              <a:t>Analisi dei bisogni formativi</a:t>
            </a:r>
          </a:p>
        </p:txBody>
      </p:sp>
      <p:sp>
        <p:nvSpPr>
          <p:cNvPr id="34818" name="Segnaposto contenuto 2"/>
          <p:cNvSpPr>
            <a:spLocks noGrp="1"/>
          </p:cNvSpPr>
          <p:nvPr>
            <p:ph idx="1"/>
          </p:nvPr>
        </p:nvSpPr>
        <p:spPr>
          <a:xfrm>
            <a:off x="457200" y="1125538"/>
            <a:ext cx="8229600" cy="5472112"/>
          </a:xfrm>
        </p:spPr>
        <p:txBody>
          <a:bodyPr/>
          <a:lstStyle/>
          <a:p>
            <a:pPr eaLnBrk="1" hangingPunct="1">
              <a:lnSpc>
                <a:spcPct val="80000"/>
              </a:lnSpc>
            </a:pPr>
            <a:r>
              <a:rPr lang="it-IT" sz="3000" smtClean="0"/>
              <a:t>Cosa mi aspetto da questo corso?</a:t>
            </a:r>
          </a:p>
          <a:p>
            <a:pPr eaLnBrk="1" hangingPunct="1">
              <a:lnSpc>
                <a:spcPct val="80000"/>
              </a:lnSpc>
            </a:pPr>
            <a:r>
              <a:rPr lang="it-IT" sz="3000" smtClean="0"/>
              <a:t>Quali metodi e strumenti adotta la scuola per costruire un’alleanza educativa?</a:t>
            </a:r>
          </a:p>
          <a:p>
            <a:pPr eaLnBrk="1" hangingPunct="1">
              <a:lnSpc>
                <a:spcPct val="80000"/>
              </a:lnSpc>
            </a:pPr>
            <a:r>
              <a:rPr lang="it-IT" sz="3000" smtClean="0"/>
              <a:t>Quali problemi incontro a scuola nella relazione con la famiglia?</a:t>
            </a:r>
          </a:p>
          <a:p>
            <a:pPr eaLnBrk="1" hangingPunct="1">
              <a:lnSpc>
                <a:spcPct val="80000"/>
              </a:lnSpc>
            </a:pPr>
            <a:r>
              <a:rPr lang="it-IT" sz="3000" smtClean="0"/>
              <a:t>Quali risorse favoriscono una buona relazione con la famiglia?</a:t>
            </a:r>
          </a:p>
          <a:p>
            <a:pPr eaLnBrk="1" hangingPunct="1">
              <a:lnSpc>
                <a:spcPct val="80000"/>
              </a:lnSpc>
            </a:pPr>
            <a:r>
              <a:rPr lang="it-IT" sz="3000" smtClean="0"/>
              <a:t>Quali sono i miei bisogni formativi?</a:t>
            </a:r>
          </a:p>
          <a:p>
            <a:pPr eaLnBrk="1" hangingPunct="1">
              <a:lnSpc>
                <a:spcPct val="80000"/>
              </a:lnSpc>
            </a:pPr>
            <a:r>
              <a:rPr lang="it-IT" sz="3000" smtClean="0"/>
              <a:t>Quali sono i bisogni delle famiglie?</a:t>
            </a:r>
          </a:p>
          <a:p>
            <a:pPr eaLnBrk="1" hangingPunct="1">
              <a:lnSpc>
                <a:spcPct val="80000"/>
              </a:lnSpc>
            </a:pPr>
            <a:r>
              <a:rPr lang="it-IT" sz="3000" smtClean="0"/>
              <a:t>Cosa vorrei cambiare nel mio contesto lavorativo per migliorare la qualità della relazione tra scuola e famiglia?</a:t>
            </a:r>
          </a:p>
          <a:p>
            <a:pPr eaLnBrk="1" hangingPunct="1">
              <a:lnSpc>
                <a:spcPct val="80000"/>
              </a:lnSpc>
            </a:pPr>
            <a:r>
              <a:rPr lang="it-IT" sz="3000" smtClean="0"/>
              <a:t>Un caso di cui vorrei parlare…</a:t>
            </a:r>
          </a:p>
          <a:p>
            <a:pPr eaLnBrk="1" hangingPunct="1">
              <a:lnSpc>
                <a:spcPct val="80000"/>
              </a:lnSpc>
            </a:pPr>
            <a:endParaRPr lang="it-IT" sz="3000" smtClean="0"/>
          </a:p>
          <a:p>
            <a:pPr eaLnBrk="1" hangingPunct="1">
              <a:lnSpc>
                <a:spcPct val="80000"/>
              </a:lnSpc>
            </a:pPr>
            <a:endParaRPr lang="it-IT" sz="3000" smtClean="0"/>
          </a:p>
          <a:p>
            <a:pPr eaLnBrk="1" hangingPunct="1">
              <a:lnSpc>
                <a:spcPct val="80000"/>
              </a:lnSpc>
            </a:pPr>
            <a:endParaRPr lang="it-IT" sz="300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490538"/>
            <a:ext cx="8229600" cy="706437"/>
          </a:xfrm>
        </p:spPr>
        <p:style>
          <a:lnRef idx="1">
            <a:schemeClr val="accent3"/>
          </a:lnRef>
          <a:fillRef idx="2">
            <a:schemeClr val="accent3"/>
          </a:fillRef>
          <a:effectRef idx="1">
            <a:schemeClr val="accent3"/>
          </a:effectRef>
          <a:fontRef idx="minor">
            <a:schemeClr val="dk1"/>
          </a:fontRef>
        </p:style>
        <p:txBody>
          <a:bodyPr rtlCol="0">
            <a:normAutofit fontScale="90000"/>
          </a:bodyPr>
          <a:lstStyle/>
          <a:p>
            <a:pPr eaLnBrk="1" fontAlgn="auto" hangingPunct="1">
              <a:spcAft>
                <a:spcPts val="0"/>
              </a:spcAft>
              <a:defRPr/>
            </a:pPr>
            <a:r>
              <a:rPr lang="it-IT" dirty="0" smtClean="0"/>
              <a:t>Obiettivi del corso</a:t>
            </a:r>
            <a:endParaRPr lang="it-IT" dirty="0"/>
          </a:p>
        </p:txBody>
      </p:sp>
      <p:sp>
        <p:nvSpPr>
          <p:cNvPr id="3" name="Segnaposto contenuto 2"/>
          <p:cNvSpPr>
            <a:spLocks noGrp="1"/>
          </p:cNvSpPr>
          <p:nvPr>
            <p:ph idx="1"/>
          </p:nvPr>
        </p:nvSpPr>
        <p:spPr>
          <a:xfrm>
            <a:off x="457200" y="1557338"/>
            <a:ext cx="8229600" cy="4967287"/>
          </a:xfrm>
        </p:spPr>
        <p:txBody>
          <a:bodyPr rtlCol="0">
            <a:normAutofit fontScale="85000" lnSpcReduction="10000"/>
          </a:bodyPr>
          <a:lstStyle/>
          <a:p>
            <a:pPr eaLnBrk="1" fontAlgn="auto" hangingPunct="1">
              <a:spcAft>
                <a:spcPts val="0"/>
              </a:spcAft>
              <a:buFont typeface="Arial" pitchFamily="34" charset="0"/>
              <a:buChar char="•"/>
              <a:defRPr/>
            </a:pPr>
            <a:r>
              <a:rPr lang="it-IT" dirty="0"/>
              <a:t>Indagare la qualità delle relazioni tra scuola e famiglia: difficoltà incontrate, risorse attivate, buone prassi.</a:t>
            </a:r>
          </a:p>
          <a:p>
            <a:pPr eaLnBrk="1" fontAlgn="auto" hangingPunct="1">
              <a:spcAft>
                <a:spcPts val="0"/>
              </a:spcAft>
              <a:buFont typeface="Arial" pitchFamily="34" charset="0"/>
              <a:buChar char="•"/>
              <a:defRPr/>
            </a:pPr>
            <a:r>
              <a:rPr lang="it-IT" dirty="0"/>
              <a:t>Trasmettere i principali paradigmi teorici associati al rapporto tra famiglia, disabilità e scuola.</a:t>
            </a:r>
          </a:p>
          <a:p>
            <a:pPr eaLnBrk="1" fontAlgn="auto" hangingPunct="1">
              <a:spcAft>
                <a:spcPts val="0"/>
              </a:spcAft>
              <a:buFont typeface="Arial" pitchFamily="34" charset="0"/>
              <a:buChar char="•"/>
              <a:defRPr/>
            </a:pPr>
            <a:r>
              <a:rPr lang="it-IT" dirty="0"/>
              <a:t>Favorire il confronto teorico e lo scambio di esperienze tra partecipanti.</a:t>
            </a:r>
          </a:p>
          <a:p>
            <a:pPr eaLnBrk="1" fontAlgn="auto" hangingPunct="1">
              <a:spcAft>
                <a:spcPts val="0"/>
              </a:spcAft>
              <a:buFont typeface="Arial" pitchFamily="34" charset="0"/>
              <a:buChar char="•"/>
              <a:defRPr/>
            </a:pPr>
            <a:r>
              <a:rPr lang="it-IT" dirty="0"/>
              <a:t>Ideare, condividere, </a:t>
            </a:r>
            <a:r>
              <a:rPr lang="it-IT" dirty="0" err="1"/>
              <a:t>co-progettare</a:t>
            </a:r>
            <a:r>
              <a:rPr lang="it-IT" dirty="0"/>
              <a:t> e proporre strategie o protocolli di intervento innovativi e/o complementari a quelle già in uso al fine di migliorare la qualità della relazione tra scuola e famiglia.</a:t>
            </a:r>
          </a:p>
          <a:p>
            <a:pPr eaLnBrk="1" fontAlgn="auto" hangingPunct="1">
              <a:spcAft>
                <a:spcPts val="0"/>
              </a:spcAft>
              <a:buFont typeface="Arial" pitchFamily="34" charset="0"/>
              <a:buChar char="•"/>
              <a:defRPr/>
            </a:pPr>
            <a:r>
              <a:rPr lang="it-IT" dirty="0"/>
              <a:t>Implementare strumenti, protocolli e metodologie di intervento.</a:t>
            </a:r>
          </a:p>
          <a:p>
            <a:pPr eaLnBrk="1" fontAlgn="auto" hangingPunct="1">
              <a:spcAft>
                <a:spcPts val="0"/>
              </a:spcAft>
              <a:buFont typeface="Arial" pitchFamily="34" charset="0"/>
              <a:buChar char="•"/>
              <a:defRPr/>
            </a:pPr>
            <a:endParaRPr lang="it-IT"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850900"/>
          </a:xfrm>
        </p:spPr>
        <p:style>
          <a:lnRef idx="1">
            <a:schemeClr val="accent3"/>
          </a:lnRef>
          <a:fillRef idx="2">
            <a:schemeClr val="accent3"/>
          </a:fillRef>
          <a:effectRef idx="1">
            <a:schemeClr val="accent3"/>
          </a:effectRef>
          <a:fontRef idx="minor">
            <a:schemeClr val="dk1"/>
          </a:fontRef>
        </p:style>
        <p:txBody>
          <a:bodyPr rtlCol="0">
            <a:normAutofit/>
          </a:bodyPr>
          <a:lstStyle/>
          <a:p>
            <a:pPr eaLnBrk="1" fontAlgn="auto" hangingPunct="1">
              <a:spcAft>
                <a:spcPts val="0"/>
              </a:spcAft>
              <a:defRPr/>
            </a:pPr>
            <a:r>
              <a:rPr lang="it-IT" dirty="0" smtClean="0"/>
              <a:t>Argomenti</a:t>
            </a:r>
            <a:endParaRPr lang="it-IT" dirty="0"/>
          </a:p>
        </p:txBody>
      </p:sp>
      <p:sp>
        <p:nvSpPr>
          <p:cNvPr id="3" name="Segnaposto contenuto 2"/>
          <p:cNvSpPr>
            <a:spLocks noGrp="1"/>
          </p:cNvSpPr>
          <p:nvPr>
            <p:ph idx="1"/>
          </p:nvPr>
        </p:nvSpPr>
        <p:spPr/>
        <p:txBody>
          <a:bodyPr rtlCol="0">
            <a:normAutofit lnSpcReduction="10000"/>
          </a:bodyPr>
          <a:lstStyle/>
          <a:p>
            <a:pPr eaLnBrk="1" fontAlgn="auto" hangingPunct="1">
              <a:spcAft>
                <a:spcPts val="0"/>
              </a:spcAft>
              <a:buFont typeface="Arial" pitchFamily="34" charset="0"/>
              <a:buChar char="•"/>
              <a:defRPr/>
            </a:pPr>
            <a:r>
              <a:rPr lang="it-IT" dirty="0" smtClean="0"/>
              <a:t>Modelli teorici: </a:t>
            </a:r>
            <a:r>
              <a:rPr lang="it-IT" dirty="0" err="1" smtClean="0"/>
              <a:t>biopsicosociale</a:t>
            </a:r>
            <a:r>
              <a:rPr lang="it-IT" dirty="0" smtClean="0"/>
              <a:t>, ICF, psicologia positiva, approccio sistemico …</a:t>
            </a:r>
          </a:p>
          <a:p>
            <a:pPr eaLnBrk="1" fontAlgn="auto" hangingPunct="1">
              <a:spcAft>
                <a:spcPts val="0"/>
              </a:spcAft>
              <a:buFont typeface="Arial" pitchFamily="34" charset="0"/>
              <a:buChar char="•"/>
              <a:defRPr/>
            </a:pPr>
            <a:r>
              <a:rPr lang="it-IT" dirty="0" smtClean="0"/>
              <a:t>Costrutti: </a:t>
            </a:r>
            <a:r>
              <a:rPr lang="it-IT" dirty="0" err="1" smtClean="0"/>
              <a:t>empowerment</a:t>
            </a:r>
            <a:r>
              <a:rPr lang="it-IT" dirty="0" smtClean="0"/>
              <a:t>, resilienza, </a:t>
            </a:r>
            <a:r>
              <a:rPr lang="it-IT" dirty="0" err="1" smtClean="0"/>
              <a:t>coping</a:t>
            </a:r>
            <a:r>
              <a:rPr lang="it-IT" dirty="0" smtClean="0"/>
              <a:t> …</a:t>
            </a:r>
          </a:p>
          <a:p>
            <a:pPr eaLnBrk="1" fontAlgn="auto" hangingPunct="1">
              <a:spcAft>
                <a:spcPts val="0"/>
              </a:spcAft>
              <a:buFont typeface="Arial" pitchFamily="34" charset="0"/>
              <a:buChar char="•"/>
              <a:defRPr/>
            </a:pPr>
            <a:r>
              <a:rPr lang="it-IT" dirty="0" smtClean="0"/>
              <a:t>Applicazioni: strumenti di indagine, analisi qualitative e quantitative, strategie comunicative …</a:t>
            </a:r>
          </a:p>
          <a:p>
            <a:pPr eaLnBrk="1" fontAlgn="auto" hangingPunct="1">
              <a:spcAft>
                <a:spcPts val="0"/>
              </a:spcAft>
              <a:buFont typeface="Arial" pitchFamily="34" charset="0"/>
              <a:buChar char="•"/>
              <a:defRPr/>
            </a:pPr>
            <a:r>
              <a:rPr lang="it-IT" dirty="0" smtClean="0"/>
              <a:t>Supervisione: lavoro su casi specifici</a:t>
            </a:r>
          </a:p>
          <a:p>
            <a:pPr eaLnBrk="1" fontAlgn="auto" hangingPunct="1">
              <a:spcAft>
                <a:spcPts val="0"/>
              </a:spcAft>
              <a:buFont typeface="Arial" pitchFamily="34" charset="0"/>
              <a:buChar char="•"/>
              <a:defRPr/>
            </a:pPr>
            <a:r>
              <a:rPr lang="it-IT" dirty="0" smtClean="0"/>
              <a:t>Progettazione: ipotizzare nuovi modelli di intervento</a:t>
            </a:r>
            <a:endParaRPr lang="it-IT"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850900"/>
          </a:xfrm>
        </p:spPr>
        <p:style>
          <a:lnRef idx="1">
            <a:schemeClr val="accent3"/>
          </a:lnRef>
          <a:fillRef idx="2">
            <a:schemeClr val="accent3"/>
          </a:fillRef>
          <a:effectRef idx="1">
            <a:schemeClr val="accent3"/>
          </a:effectRef>
          <a:fontRef idx="minor">
            <a:schemeClr val="dk1"/>
          </a:fontRef>
        </p:style>
        <p:txBody>
          <a:bodyPr rtlCol="0">
            <a:normAutofit/>
          </a:bodyPr>
          <a:lstStyle/>
          <a:p>
            <a:pPr eaLnBrk="1" fontAlgn="auto" hangingPunct="1">
              <a:spcAft>
                <a:spcPts val="0"/>
              </a:spcAft>
              <a:defRPr/>
            </a:pPr>
            <a:r>
              <a:rPr lang="it-IT" dirty="0" smtClean="0"/>
              <a:t>Metodo</a:t>
            </a:r>
            <a:endParaRPr lang="it-IT" dirty="0"/>
          </a:p>
        </p:txBody>
      </p:sp>
      <p:sp>
        <p:nvSpPr>
          <p:cNvPr id="3" name="Segnaposto contenuto 2"/>
          <p:cNvSpPr>
            <a:spLocks noGrp="1"/>
          </p:cNvSpPr>
          <p:nvPr>
            <p:ph idx="1"/>
          </p:nvPr>
        </p:nvSpPr>
        <p:spPr/>
        <p:txBody>
          <a:bodyPr rtlCol="0">
            <a:normAutofit fontScale="92500" lnSpcReduction="10000"/>
          </a:bodyPr>
          <a:lstStyle/>
          <a:p>
            <a:pPr eaLnBrk="1" fontAlgn="auto" hangingPunct="1">
              <a:spcAft>
                <a:spcPts val="0"/>
              </a:spcAft>
              <a:buFont typeface="Arial" pitchFamily="34" charset="0"/>
              <a:buChar char="•"/>
              <a:defRPr/>
            </a:pPr>
            <a:r>
              <a:rPr lang="it-IT" dirty="0" smtClean="0"/>
              <a:t>Teorie: ricerche, modelli, </a:t>
            </a:r>
            <a:r>
              <a:rPr lang="it-IT" dirty="0" err="1" smtClean="0"/>
              <a:t>costrutti…</a:t>
            </a:r>
            <a:r>
              <a:rPr lang="it-IT" dirty="0" smtClean="0"/>
              <a:t> </a:t>
            </a:r>
          </a:p>
          <a:p>
            <a:pPr eaLnBrk="1" fontAlgn="auto" hangingPunct="1">
              <a:spcAft>
                <a:spcPts val="0"/>
              </a:spcAft>
              <a:buFont typeface="Arial" pitchFamily="34" charset="0"/>
              <a:buChar char="•"/>
              <a:defRPr/>
            </a:pPr>
            <a:r>
              <a:rPr lang="it-IT" dirty="0" smtClean="0"/>
              <a:t>Attivazioni: condividere esperienze, testimonianze, casi, confronto, scambio …</a:t>
            </a:r>
          </a:p>
          <a:p>
            <a:pPr eaLnBrk="1" fontAlgn="auto" hangingPunct="1">
              <a:spcAft>
                <a:spcPts val="0"/>
              </a:spcAft>
              <a:buFont typeface="Arial" pitchFamily="34" charset="0"/>
              <a:buChar char="•"/>
              <a:defRPr/>
            </a:pPr>
            <a:r>
              <a:rPr lang="it-IT" dirty="0" smtClean="0"/>
              <a:t>Ipotesi di intervento: </a:t>
            </a:r>
            <a:r>
              <a:rPr lang="it-IT" dirty="0" err="1" smtClean="0"/>
              <a:t>co-progettazione</a:t>
            </a:r>
            <a:r>
              <a:rPr lang="it-IT" dirty="0" smtClean="0"/>
              <a:t>, sperimentazione, indagini …</a:t>
            </a:r>
          </a:p>
          <a:p>
            <a:pPr eaLnBrk="1" fontAlgn="auto" hangingPunct="1">
              <a:spcAft>
                <a:spcPts val="0"/>
              </a:spcAft>
              <a:buFont typeface="Arial" pitchFamily="34" charset="0"/>
              <a:buChar char="•"/>
              <a:defRPr/>
            </a:pPr>
            <a:r>
              <a:rPr lang="it-IT" dirty="0" smtClean="0"/>
              <a:t>Ridefinire e ristrutturare: mettere in discussione atteggiamenti e contesti </a:t>
            </a:r>
          </a:p>
          <a:p>
            <a:pPr eaLnBrk="1" fontAlgn="auto" hangingPunct="1">
              <a:spcAft>
                <a:spcPts val="0"/>
              </a:spcAft>
              <a:buFont typeface="Arial" pitchFamily="34" charset="0"/>
              <a:buChar char="•"/>
              <a:defRPr/>
            </a:pPr>
            <a:r>
              <a:rPr lang="it-IT" dirty="0" smtClean="0"/>
              <a:t>Applicazioni: nuovi modelli operativi e di intervento</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ChangeArrowheads="1"/>
          </p:cNvSpPr>
          <p:nvPr/>
        </p:nvSpPr>
        <p:spPr bwMode="auto">
          <a:xfrm>
            <a:off x="179388" y="115888"/>
            <a:ext cx="8713787" cy="890587"/>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r>
              <a:rPr lang="it-IT" sz="2800" dirty="0">
                <a:solidFill>
                  <a:schemeClr val="tx1"/>
                </a:solidFill>
              </a:rPr>
              <a:t>MODELLO BIO-PSICO-SOCIALE  e </a:t>
            </a:r>
            <a:br>
              <a:rPr lang="it-IT" sz="2800" dirty="0">
                <a:solidFill>
                  <a:schemeClr val="tx1"/>
                </a:solidFill>
              </a:rPr>
            </a:br>
            <a:r>
              <a:rPr lang="it-IT" sz="2800" dirty="0">
                <a:solidFill>
                  <a:schemeClr val="tx1"/>
                </a:solidFill>
              </a:rPr>
              <a:t> Teoria Generale dei Sistemi </a:t>
            </a:r>
            <a:r>
              <a:rPr lang="it-IT" sz="2000" dirty="0">
                <a:solidFill>
                  <a:schemeClr val="tx1"/>
                </a:solidFill>
              </a:rPr>
              <a:t>(mod. da Engel, 1982)</a:t>
            </a:r>
          </a:p>
        </p:txBody>
      </p:sp>
      <p:sp>
        <p:nvSpPr>
          <p:cNvPr id="19458" name="Text Box 3"/>
          <p:cNvSpPr txBox="1">
            <a:spLocks noChangeArrowheads="1"/>
          </p:cNvSpPr>
          <p:nvPr/>
        </p:nvSpPr>
        <p:spPr bwMode="auto">
          <a:xfrm>
            <a:off x="4640263" y="3509963"/>
            <a:ext cx="246062" cy="206375"/>
          </a:xfrm>
          <a:prstGeom prst="rect">
            <a:avLst/>
          </a:prstGeom>
          <a:noFill/>
          <a:ln w="9525">
            <a:noFill/>
            <a:miter lim="800000"/>
            <a:headEnd/>
            <a:tailEnd/>
          </a:ln>
        </p:spPr>
        <p:txBody>
          <a:bodyPr wrap="none">
            <a:spAutoFit/>
          </a:bodyPr>
          <a:lstStyle/>
          <a:p>
            <a:pPr eaLnBrk="0" hangingPunct="0"/>
            <a:endParaRPr lang="it-IT" sz="1200">
              <a:latin typeface="Times New Roman" pitchFamily="18" charset="0"/>
            </a:endParaRPr>
          </a:p>
        </p:txBody>
      </p:sp>
      <p:sp>
        <p:nvSpPr>
          <p:cNvPr id="19459" name="Text Box 4"/>
          <p:cNvSpPr txBox="1">
            <a:spLocks noChangeArrowheads="1"/>
          </p:cNvSpPr>
          <p:nvPr/>
        </p:nvSpPr>
        <p:spPr bwMode="auto">
          <a:xfrm>
            <a:off x="4640263" y="3357563"/>
            <a:ext cx="246062" cy="206375"/>
          </a:xfrm>
          <a:prstGeom prst="rect">
            <a:avLst/>
          </a:prstGeom>
          <a:noFill/>
          <a:ln w="9525">
            <a:noFill/>
            <a:miter lim="800000"/>
            <a:headEnd/>
            <a:tailEnd/>
          </a:ln>
        </p:spPr>
        <p:txBody>
          <a:bodyPr wrap="none">
            <a:spAutoFit/>
          </a:bodyPr>
          <a:lstStyle/>
          <a:p>
            <a:pPr eaLnBrk="0" hangingPunct="0"/>
            <a:endParaRPr lang="it-IT" sz="1200">
              <a:latin typeface="Times New Roman" pitchFamily="18" charset="0"/>
            </a:endParaRPr>
          </a:p>
        </p:txBody>
      </p:sp>
      <p:sp>
        <p:nvSpPr>
          <p:cNvPr id="19460" name="Line 5"/>
          <p:cNvSpPr>
            <a:spLocks noChangeShapeType="1"/>
          </p:cNvSpPr>
          <p:nvPr/>
        </p:nvSpPr>
        <p:spPr bwMode="auto">
          <a:xfrm>
            <a:off x="4876800" y="1052513"/>
            <a:ext cx="0" cy="0"/>
          </a:xfrm>
          <a:prstGeom prst="line">
            <a:avLst/>
          </a:prstGeom>
          <a:noFill/>
          <a:ln w="9525">
            <a:solidFill>
              <a:schemeClr val="tx1"/>
            </a:solidFill>
            <a:round/>
            <a:headEnd/>
            <a:tailEnd/>
          </a:ln>
        </p:spPr>
        <p:txBody>
          <a:bodyPr wrap="none" anchor="ctr"/>
          <a:lstStyle/>
          <a:p>
            <a:endParaRPr lang="it-IT"/>
          </a:p>
        </p:txBody>
      </p:sp>
      <p:sp>
        <p:nvSpPr>
          <p:cNvPr id="19461" name="Freeform 6"/>
          <p:cNvSpPr>
            <a:spLocks/>
          </p:cNvSpPr>
          <p:nvPr/>
        </p:nvSpPr>
        <p:spPr bwMode="auto">
          <a:xfrm>
            <a:off x="4787900" y="3111500"/>
            <a:ext cx="6350" cy="165100"/>
          </a:xfrm>
          <a:custGeom>
            <a:avLst/>
            <a:gdLst>
              <a:gd name="T0" fmla="*/ 0 w 3"/>
              <a:gd name="T1" fmla="*/ 0 h 183"/>
              <a:gd name="T2" fmla="*/ 6350 w 3"/>
              <a:gd name="T3" fmla="*/ 165100 h 183"/>
              <a:gd name="T4" fmla="*/ 0 60000 65536"/>
              <a:gd name="T5" fmla="*/ 0 60000 65536"/>
              <a:gd name="T6" fmla="*/ 0 w 3"/>
              <a:gd name="T7" fmla="*/ 0 h 183"/>
              <a:gd name="T8" fmla="*/ 3 w 3"/>
              <a:gd name="T9" fmla="*/ 183 h 183"/>
            </a:gdLst>
            <a:ahLst/>
            <a:cxnLst>
              <a:cxn ang="T4">
                <a:pos x="T0" y="T1"/>
              </a:cxn>
              <a:cxn ang="T5">
                <a:pos x="T2" y="T3"/>
              </a:cxn>
            </a:cxnLst>
            <a:rect l="T6" t="T7" r="T8" b="T9"/>
            <a:pathLst>
              <a:path w="3" h="183">
                <a:moveTo>
                  <a:pt x="0" y="0"/>
                </a:moveTo>
                <a:lnTo>
                  <a:pt x="3" y="183"/>
                </a:lnTo>
              </a:path>
            </a:pathLst>
          </a:custGeom>
          <a:noFill/>
          <a:ln w="9525" cap="flat" cmpd="sng">
            <a:solidFill>
              <a:schemeClr val="tx1"/>
            </a:solidFill>
            <a:prstDash val="solid"/>
            <a:round/>
            <a:headEnd type="none" w="med" len="med"/>
            <a:tailEnd type="none" w="med" len="med"/>
          </a:ln>
        </p:spPr>
        <p:txBody>
          <a:bodyPr wrap="none" anchor="ctr"/>
          <a:lstStyle/>
          <a:p>
            <a:endParaRPr lang="it-IT"/>
          </a:p>
        </p:txBody>
      </p:sp>
      <p:sp>
        <p:nvSpPr>
          <p:cNvPr id="19462" name="Line 7"/>
          <p:cNvSpPr>
            <a:spLocks noChangeShapeType="1"/>
          </p:cNvSpPr>
          <p:nvPr/>
        </p:nvSpPr>
        <p:spPr bwMode="auto">
          <a:xfrm>
            <a:off x="4794250" y="2330450"/>
            <a:ext cx="0" cy="0"/>
          </a:xfrm>
          <a:prstGeom prst="line">
            <a:avLst/>
          </a:prstGeom>
          <a:noFill/>
          <a:ln w="9525">
            <a:solidFill>
              <a:schemeClr val="tx1"/>
            </a:solidFill>
            <a:round/>
            <a:headEnd/>
            <a:tailEnd/>
          </a:ln>
        </p:spPr>
        <p:txBody>
          <a:bodyPr wrap="none" anchor="ctr"/>
          <a:lstStyle/>
          <a:p>
            <a:endParaRPr lang="it-IT"/>
          </a:p>
        </p:txBody>
      </p:sp>
      <p:sp>
        <p:nvSpPr>
          <p:cNvPr id="9224" name="Rectangle 8"/>
          <p:cNvSpPr>
            <a:spLocks noChangeArrowheads="1"/>
          </p:cNvSpPr>
          <p:nvPr/>
        </p:nvSpPr>
        <p:spPr bwMode="auto">
          <a:xfrm>
            <a:off x="395288" y="1196975"/>
            <a:ext cx="3101975" cy="3081338"/>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a:spAutoFit/>
          </a:bodyPr>
          <a:lstStyle/>
          <a:p>
            <a:pPr fontAlgn="auto">
              <a:spcBef>
                <a:spcPts val="0"/>
              </a:spcBef>
              <a:spcAft>
                <a:spcPts val="0"/>
              </a:spcAft>
              <a:defRPr/>
            </a:pPr>
            <a:r>
              <a:rPr lang="it-IT" sz="2800" b="1" dirty="0">
                <a:solidFill>
                  <a:schemeClr val="tx2">
                    <a:lumMod val="75000"/>
                  </a:schemeClr>
                </a:solidFill>
              </a:rPr>
              <a:t>Biosfera</a:t>
            </a:r>
          </a:p>
          <a:p>
            <a:pPr fontAlgn="auto">
              <a:spcBef>
                <a:spcPts val="0"/>
              </a:spcBef>
              <a:spcAft>
                <a:spcPts val="0"/>
              </a:spcAft>
              <a:defRPr/>
            </a:pPr>
            <a:r>
              <a:rPr lang="it-IT" sz="2800" b="1" dirty="0" err="1">
                <a:solidFill>
                  <a:schemeClr val="tx2">
                    <a:lumMod val="75000"/>
                  </a:schemeClr>
                </a:solidFill>
              </a:rPr>
              <a:t>Società-nazione</a:t>
            </a:r>
            <a:endParaRPr lang="it-IT" sz="2800" b="1" dirty="0">
              <a:solidFill>
                <a:schemeClr val="tx2">
                  <a:lumMod val="75000"/>
                </a:schemeClr>
              </a:solidFill>
            </a:endParaRPr>
          </a:p>
          <a:p>
            <a:pPr fontAlgn="auto">
              <a:spcBef>
                <a:spcPts val="0"/>
              </a:spcBef>
              <a:spcAft>
                <a:spcPts val="0"/>
              </a:spcAft>
              <a:defRPr/>
            </a:pPr>
            <a:r>
              <a:rPr lang="it-IT" sz="2800" b="1" dirty="0">
                <a:solidFill>
                  <a:schemeClr val="tx2">
                    <a:lumMod val="75000"/>
                  </a:schemeClr>
                </a:solidFill>
              </a:rPr>
              <a:t>Cultura</a:t>
            </a:r>
          </a:p>
          <a:p>
            <a:pPr fontAlgn="auto">
              <a:spcBef>
                <a:spcPts val="0"/>
              </a:spcBef>
              <a:spcAft>
                <a:spcPts val="0"/>
              </a:spcAft>
              <a:defRPr/>
            </a:pPr>
            <a:r>
              <a:rPr lang="it-IT" sz="2800" b="1" dirty="0">
                <a:solidFill>
                  <a:schemeClr val="tx2">
                    <a:lumMod val="75000"/>
                  </a:schemeClr>
                </a:solidFill>
              </a:rPr>
              <a:t>Subcultura</a:t>
            </a:r>
          </a:p>
          <a:p>
            <a:pPr fontAlgn="auto">
              <a:spcBef>
                <a:spcPts val="0"/>
              </a:spcBef>
              <a:spcAft>
                <a:spcPts val="0"/>
              </a:spcAft>
              <a:defRPr/>
            </a:pPr>
            <a:r>
              <a:rPr lang="it-IT" sz="2800" b="1" dirty="0">
                <a:solidFill>
                  <a:schemeClr val="tx2">
                    <a:lumMod val="75000"/>
                  </a:schemeClr>
                </a:solidFill>
              </a:rPr>
              <a:t>Comunità</a:t>
            </a:r>
          </a:p>
          <a:p>
            <a:pPr fontAlgn="auto">
              <a:spcBef>
                <a:spcPts val="0"/>
              </a:spcBef>
              <a:spcAft>
                <a:spcPts val="0"/>
              </a:spcAft>
              <a:defRPr/>
            </a:pPr>
            <a:r>
              <a:rPr lang="it-IT" sz="2800" b="1" u="sng" dirty="0">
                <a:solidFill>
                  <a:schemeClr val="tx2">
                    <a:lumMod val="75000"/>
                  </a:schemeClr>
                </a:solidFill>
              </a:rPr>
              <a:t>Famiglia</a:t>
            </a:r>
          </a:p>
          <a:p>
            <a:pPr fontAlgn="auto">
              <a:spcBef>
                <a:spcPts val="0"/>
              </a:spcBef>
              <a:spcAft>
                <a:spcPts val="0"/>
              </a:spcAft>
              <a:defRPr/>
            </a:pPr>
            <a:r>
              <a:rPr lang="it-IT" sz="2800" b="1" dirty="0">
                <a:solidFill>
                  <a:schemeClr val="tx2">
                    <a:lumMod val="75000"/>
                  </a:schemeClr>
                </a:solidFill>
              </a:rPr>
              <a:t>Diade</a:t>
            </a:r>
          </a:p>
        </p:txBody>
      </p:sp>
      <p:sp>
        <p:nvSpPr>
          <p:cNvPr id="9225" name="Rectangle 9"/>
          <p:cNvSpPr>
            <a:spLocks noChangeArrowheads="1"/>
          </p:cNvSpPr>
          <p:nvPr/>
        </p:nvSpPr>
        <p:spPr bwMode="auto">
          <a:xfrm>
            <a:off x="5226050" y="2644775"/>
            <a:ext cx="3563938" cy="3873500"/>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a:spAutoFit/>
          </a:bodyPr>
          <a:lstStyle/>
          <a:p>
            <a:pPr fontAlgn="auto">
              <a:spcBef>
                <a:spcPts val="0"/>
              </a:spcBef>
              <a:spcAft>
                <a:spcPts val="0"/>
              </a:spcAft>
              <a:defRPr/>
            </a:pPr>
            <a:r>
              <a:rPr lang="it-IT" sz="2400" b="1" dirty="0"/>
              <a:t>  </a:t>
            </a:r>
            <a:r>
              <a:rPr lang="it-IT" sz="2400" b="1" dirty="0">
                <a:solidFill>
                  <a:schemeClr val="tx2">
                    <a:lumMod val="75000"/>
                  </a:schemeClr>
                </a:solidFill>
              </a:rPr>
              <a:t>   </a:t>
            </a:r>
            <a:r>
              <a:rPr lang="it-IT" sz="2800" b="1" dirty="0">
                <a:solidFill>
                  <a:schemeClr val="tx2">
                    <a:lumMod val="75000"/>
                  </a:schemeClr>
                </a:solidFill>
              </a:rPr>
              <a:t>Apparati</a:t>
            </a:r>
          </a:p>
          <a:p>
            <a:pPr fontAlgn="auto">
              <a:spcBef>
                <a:spcPts val="0"/>
              </a:spcBef>
              <a:spcAft>
                <a:spcPts val="0"/>
              </a:spcAft>
              <a:defRPr/>
            </a:pPr>
            <a:r>
              <a:rPr lang="it-IT" sz="2800" b="1" dirty="0">
                <a:solidFill>
                  <a:schemeClr val="tx2">
                    <a:lumMod val="75000"/>
                  </a:schemeClr>
                </a:solidFill>
              </a:rPr>
              <a:t>    Organi</a:t>
            </a:r>
          </a:p>
          <a:p>
            <a:pPr fontAlgn="auto">
              <a:spcBef>
                <a:spcPts val="0"/>
              </a:spcBef>
              <a:spcAft>
                <a:spcPts val="0"/>
              </a:spcAft>
              <a:defRPr/>
            </a:pPr>
            <a:r>
              <a:rPr lang="it-IT" sz="2800" b="1" dirty="0">
                <a:solidFill>
                  <a:schemeClr val="tx2">
                    <a:lumMod val="75000"/>
                  </a:schemeClr>
                </a:solidFill>
              </a:rPr>
              <a:t>    Tessuti</a:t>
            </a:r>
          </a:p>
          <a:p>
            <a:pPr fontAlgn="auto">
              <a:spcBef>
                <a:spcPts val="0"/>
              </a:spcBef>
              <a:spcAft>
                <a:spcPts val="0"/>
              </a:spcAft>
              <a:defRPr/>
            </a:pPr>
            <a:r>
              <a:rPr lang="it-IT" sz="2800" b="1" dirty="0">
                <a:solidFill>
                  <a:schemeClr val="tx2">
                    <a:lumMod val="75000"/>
                  </a:schemeClr>
                </a:solidFill>
              </a:rPr>
              <a:t>    Cellule</a:t>
            </a:r>
          </a:p>
          <a:p>
            <a:pPr fontAlgn="auto">
              <a:spcBef>
                <a:spcPts val="0"/>
              </a:spcBef>
              <a:spcAft>
                <a:spcPts val="0"/>
              </a:spcAft>
              <a:defRPr/>
            </a:pPr>
            <a:r>
              <a:rPr lang="it-IT" sz="2800" b="1" dirty="0">
                <a:solidFill>
                  <a:schemeClr val="tx2">
                    <a:lumMod val="75000"/>
                  </a:schemeClr>
                </a:solidFill>
              </a:rPr>
              <a:t>    </a:t>
            </a:r>
            <a:r>
              <a:rPr lang="it-IT" sz="2800" b="1" dirty="0" err="1">
                <a:solidFill>
                  <a:schemeClr val="tx2">
                    <a:lumMod val="75000"/>
                  </a:schemeClr>
                </a:solidFill>
              </a:rPr>
              <a:t>Organelli</a:t>
            </a:r>
            <a:endParaRPr lang="it-IT" sz="2800" b="1" dirty="0">
              <a:solidFill>
                <a:schemeClr val="tx2">
                  <a:lumMod val="75000"/>
                </a:schemeClr>
              </a:solidFill>
            </a:endParaRPr>
          </a:p>
          <a:p>
            <a:pPr fontAlgn="auto">
              <a:spcBef>
                <a:spcPts val="0"/>
              </a:spcBef>
              <a:spcAft>
                <a:spcPts val="0"/>
              </a:spcAft>
              <a:defRPr/>
            </a:pPr>
            <a:r>
              <a:rPr lang="it-IT" sz="2800" b="1" dirty="0">
                <a:solidFill>
                  <a:schemeClr val="tx2">
                    <a:lumMod val="75000"/>
                  </a:schemeClr>
                </a:solidFill>
              </a:rPr>
              <a:t>    Molecole</a:t>
            </a:r>
          </a:p>
          <a:p>
            <a:pPr fontAlgn="auto">
              <a:spcBef>
                <a:spcPts val="0"/>
              </a:spcBef>
              <a:spcAft>
                <a:spcPts val="0"/>
              </a:spcAft>
              <a:defRPr/>
            </a:pPr>
            <a:r>
              <a:rPr lang="it-IT" sz="2800" b="1" dirty="0">
                <a:solidFill>
                  <a:schemeClr val="tx2">
                    <a:lumMod val="75000"/>
                  </a:schemeClr>
                </a:solidFill>
              </a:rPr>
              <a:t>    Atomi</a:t>
            </a:r>
          </a:p>
          <a:p>
            <a:pPr fontAlgn="auto">
              <a:spcBef>
                <a:spcPts val="0"/>
              </a:spcBef>
              <a:spcAft>
                <a:spcPts val="0"/>
              </a:spcAft>
              <a:defRPr/>
            </a:pPr>
            <a:r>
              <a:rPr lang="it-IT" sz="2800" b="1" dirty="0">
                <a:solidFill>
                  <a:schemeClr val="tx2">
                    <a:lumMod val="75000"/>
                  </a:schemeClr>
                </a:solidFill>
              </a:rPr>
              <a:t>    P. subatomiche</a:t>
            </a:r>
          </a:p>
          <a:p>
            <a:pPr fontAlgn="auto">
              <a:spcBef>
                <a:spcPts val="0"/>
              </a:spcBef>
              <a:spcAft>
                <a:spcPts val="0"/>
              </a:spcAft>
              <a:defRPr/>
            </a:pPr>
            <a:r>
              <a:rPr lang="it-IT" sz="2400" b="1" dirty="0"/>
              <a:t>  </a:t>
            </a:r>
          </a:p>
        </p:txBody>
      </p:sp>
      <p:sp>
        <p:nvSpPr>
          <p:cNvPr id="9226" name="Text Box 10"/>
          <p:cNvSpPr txBox="1">
            <a:spLocks noChangeArrowheads="1"/>
          </p:cNvSpPr>
          <p:nvPr/>
        </p:nvSpPr>
        <p:spPr bwMode="auto">
          <a:xfrm>
            <a:off x="2633663" y="2713038"/>
            <a:ext cx="2879725" cy="1600200"/>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a:spAutoFit/>
          </a:bodyPr>
          <a:lstStyle/>
          <a:p>
            <a:pPr algn="ctr" eaLnBrk="0" fontAlgn="auto" hangingPunct="0">
              <a:spcBef>
                <a:spcPts val="0"/>
              </a:spcBef>
              <a:spcAft>
                <a:spcPts val="0"/>
              </a:spcAft>
              <a:defRPr/>
            </a:pPr>
            <a:endParaRPr lang="it-IT" sz="2400" i="1" dirty="0">
              <a:effectLst>
                <a:outerShdw blurRad="38100" dist="38100" dir="2700000" algn="tl">
                  <a:srgbClr val="FFFFFF"/>
                </a:outerShdw>
              </a:effectLst>
              <a:latin typeface="Stencil" pitchFamily="82" charset="0"/>
            </a:endParaRPr>
          </a:p>
          <a:p>
            <a:pPr algn="ctr" eaLnBrk="0" fontAlgn="auto" hangingPunct="0">
              <a:spcBef>
                <a:spcPts val="0"/>
              </a:spcBef>
              <a:spcAft>
                <a:spcPts val="0"/>
              </a:spcAft>
              <a:defRPr/>
            </a:pPr>
            <a:r>
              <a:rPr lang="it-IT" sz="2000" b="1" dirty="0">
                <a:solidFill>
                  <a:schemeClr val="tx2">
                    <a:lumMod val="75000"/>
                  </a:schemeClr>
                </a:solidFill>
                <a:latin typeface="Gill Sans MT" pitchFamily="34" charset="0"/>
              </a:rPr>
              <a:t>COMPORTAMENTO </a:t>
            </a:r>
          </a:p>
          <a:p>
            <a:pPr algn="ctr" eaLnBrk="0" fontAlgn="auto" hangingPunct="0">
              <a:spcBef>
                <a:spcPts val="0"/>
              </a:spcBef>
              <a:spcAft>
                <a:spcPts val="0"/>
              </a:spcAft>
              <a:defRPr/>
            </a:pPr>
            <a:r>
              <a:rPr lang="it-IT" sz="2000" b="1" dirty="0">
                <a:solidFill>
                  <a:schemeClr val="tx2">
                    <a:lumMod val="75000"/>
                  </a:schemeClr>
                </a:solidFill>
                <a:latin typeface="Gill Sans MT" pitchFamily="34" charset="0"/>
              </a:rPr>
              <a:t>ED ESPERIENZA INDIVIDUALE</a:t>
            </a:r>
            <a:r>
              <a:rPr lang="it-IT" sz="2000" dirty="0">
                <a:solidFill>
                  <a:schemeClr val="tx2">
                    <a:lumMod val="75000"/>
                  </a:schemeClr>
                </a:solidFill>
                <a:latin typeface="Gill Sans MT" pitchFamily="34" charset="0"/>
              </a:rPr>
              <a:t> </a:t>
            </a:r>
            <a:endParaRPr lang="it-IT" sz="2000" i="1" dirty="0">
              <a:latin typeface="Gill Sans MT" pitchFamily="34" charset="0"/>
            </a:endParaRPr>
          </a:p>
          <a:p>
            <a:pPr algn="ctr" eaLnBrk="0" fontAlgn="auto" hangingPunct="0">
              <a:spcBef>
                <a:spcPts val="0"/>
              </a:spcBef>
              <a:spcAft>
                <a:spcPts val="0"/>
              </a:spcAft>
              <a:defRPr/>
            </a:pPr>
            <a:endParaRPr lang="it-IT" sz="1400" dirty="0">
              <a:latin typeface="Times New Roman" pitchFamily="18" charset="0"/>
            </a:endParaRPr>
          </a:p>
        </p:txBody>
      </p:sp>
      <p:sp>
        <p:nvSpPr>
          <p:cNvPr id="50" name="Freccia ad arco 49"/>
          <p:cNvSpPr/>
          <p:nvPr/>
        </p:nvSpPr>
        <p:spPr>
          <a:xfrm rot="1595022">
            <a:off x="4225925" y="1169988"/>
            <a:ext cx="1911350" cy="1797050"/>
          </a:xfrm>
          <a:prstGeom prst="circularArrow">
            <a:avLst/>
          </a:prstGeom>
          <a:ln w="38100"/>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it-IT">
              <a:solidFill>
                <a:schemeClr val="tx1"/>
              </a:solidFill>
            </a:endParaRPr>
          </a:p>
        </p:txBody>
      </p:sp>
      <p:sp>
        <p:nvSpPr>
          <p:cNvPr id="51" name="Freccia ad arco 50"/>
          <p:cNvSpPr/>
          <p:nvPr/>
        </p:nvSpPr>
        <p:spPr>
          <a:xfrm rot="13138060">
            <a:off x="2981325" y="4405313"/>
            <a:ext cx="1909763" cy="1798637"/>
          </a:xfrm>
          <a:prstGeom prst="circularArrow">
            <a:avLst/>
          </a:prstGeom>
          <a:ln w="38100"/>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it-IT">
              <a:solidFill>
                <a:schemeClr val="tx1"/>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rtlCol="0">
            <a:normAutofit/>
          </a:bodyPr>
          <a:lstStyle/>
          <a:p>
            <a:pPr eaLnBrk="1" fontAlgn="auto" hangingPunct="1">
              <a:spcAft>
                <a:spcPts val="0"/>
              </a:spcAft>
              <a:defRPr/>
            </a:pPr>
            <a:r>
              <a:rPr lang="it-IT" dirty="0" smtClean="0"/>
              <a:t>Modello </a:t>
            </a:r>
            <a:r>
              <a:rPr lang="it-IT" dirty="0" err="1" smtClean="0"/>
              <a:t>biopsicosociale</a:t>
            </a:r>
            <a:r>
              <a:rPr lang="it-IT" dirty="0" smtClean="0"/>
              <a:t> e famiglia</a:t>
            </a:r>
            <a:endParaRPr lang="it-IT" dirty="0"/>
          </a:p>
        </p:txBody>
      </p:sp>
      <p:sp>
        <p:nvSpPr>
          <p:cNvPr id="21506" name="Segnaposto contenuto 2"/>
          <p:cNvSpPr>
            <a:spLocks noGrp="1"/>
          </p:cNvSpPr>
          <p:nvPr>
            <p:ph idx="1"/>
          </p:nvPr>
        </p:nvSpPr>
        <p:spPr/>
        <p:txBody>
          <a:bodyPr/>
          <a:lstStyle/>
          <a:p>
            <a:pPr eaLnBrk="1" hangingPunct="1"/>
            <a:r>
              <a:rPr lang="it-IT" smtClean="0"/>
              <a:t>La qualità delle relazioni familiari influenza la salute.</a:t>
            </a:r>
          </a:p>
          <a:p>
            <a:pPr eaLnBrk="1" hangingPunct="1"/>
            <a:r>
              <a:rPr lang="it-IT" smtClean="0"/>
              <a:t>La famiglia è il primo sistema in cui il bambino acquisisce competenze emotive e sociali.</a:t>
            </a:r>
          </a:p>
          <a:p>
            <a:pPr eaLnBrk="1" hangingPunct="1"/>
            <a:r>
              <a:rPr lang="it-IT" smtClean="0"/>
              <a:t>La famiglia sostiene, accompagna, supporta la crescita personale e sociale.</a:t>
            </a:r>
          </a:p>
          <a:p>
            <a:pPr eaLnBrk="1" hangingPunct="1"/>
            <a:r>
              <a:rPr lang="it-IT" smtClean="0"/>
              <a:t>Il tipo di attaccamento madre-figlio ha un’influenza sulla qualità dello sviluppo.</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ChangeArrowheads="1"/>
          </p:cNvSpPr>
          <p:nvPr/>
        </p:nvSpPr>
        <p:spPr bwMode="auto">
          <a:xfrm>
            <a:off x="2844800" y="1647825"/>
            <a:ext cx="3887788" cy="701675"/>
          </a:xfrm>
          <a:prstGeom prst="rect">
            <a:avLst/>
          </a:prstGeom>
          <a:noFill/>
          <a:ln w="9525">
            <a:noFill/>
            <a:miter lim="800000"/>
            <a:headEnd/>
            <a:tailEnd/>
          </a:ln>
          <a:effectLst/>
        </p:spPr>
        <p:txBody>
          <a:bodyPr lIns="92075" tIns="46038" rIns="92075" bIns="46038">
            <a:spAutoFit/>
          </a:bodyPr>
          <a:lstStyle/>
          <a:p>
            <a:pPr algn="ctr" eaLnBrk="0" fontAlgn="auto" hangingPunct="0">
              <a:spcBef>
                <a:spcPts val="0"/>
              </a:spcBef>
              <a:spcAft>
                <a:spcPts val="0"/>
              </a:spcAft>
              <a:defRPr/>
            </a:pPr>
            <a:r>
              <a:rPr lang="en-US" sz="2000" dirty="0" err="1">
                <a:effectLst>
                  <a:outerShdw blurRad="38100" dist="38100" dir="2700000" algn="tl">
                    <a:srgbClr val="FFFFFF"/>
                  </a:outerShdw>
                </a:effectLst>
                <a:latin typeface="+mn-lt"/>
                <a:cs typeface="+mn-cs"/>
              </a:rPr>
              <a:t>Condizioni</a:t>
            </a:r>
            <a:r>
              <a:rPr lang="en-US" sz="2000" dirty="0">
                <a:effectLst>
                  <a:outerShdw blurRad="38100" dist="38100" dir="2700000" algn="tl">
                    <a:srgbClr val="FFFFFF"/>
                  </a:outerShdw>
                </a:effectLst>
                <a:latin typeface="+mn-lt"/>
                <a:cs typeface="+mn-cs"/>
              </a:rPr>
              <a:t> </a:t>
            </a:r>
            <a:r>
              <a:rPr lang="en-US" sz="2000" dirty="0" err="1">
                <a:effectLst>
                  <a:outerShdw blurRad="38100" dist="38100" dir="2700000" algn="tl">
                    <a:srgbClr val="FFFFFF"/>
                  </a:outerShdw>
                </a:effectLst>
                <a:latin typeface="+mn-lt"/>
                <a:cs typeface="+mn-cs"/>
              </a:rPr>
              <a:t>fisiche</a:t>
            </a:r>
            <a:r>
              <a:rPr lang="en-US" sz="2000" dirty="0">
                <a:effectLst>
                  <a:outerShdw blurRad="38100" dist="38100" dir="2700000" algn="tl">
                    <a:srgbClr val="FFFFFF"/>
                  </a:outerShdw>
                </a:effectLst>
                <a:latin typeface="+mn-lt"/>
                <a:cs typeface="+mn-cs"/>
              </a:rPr>
              <a:t> </a:t>
            </a:r>
          </a:p>
          <a:p>
            <a:pPr algn="ctr" eaLnBrk="0" fontAlgn="auto" hangingPunct="0">
              <a:spcBef>
                <a:spcPts val="0"/>
              </a:spcBef>
              <a:spcAft>
                <a:spcPts val="0"/>
              </a:spcAft>
              <a:defRPr/>
            </a:pPr>
            <a:r>
              <a:rPr lang="en-US" sz="2000" dirty="0">
                <a:effectLst>
                  <a:outerShdw blurRad="38100" dist="38100" dir="2700000" algn="tl">
                    <a:srgbClr val="FFFFFF"/>
                  </a:outerShdw>
                </a:effectLst>
                <a:latin typeface="+mn-lt"/>
                <a:cs typeface="+mn-cs"/>
              </a:rPr>
              <a:t>(</a:t>
            </a:r>
            <a:r>
              <a:rPr lang="en-US" sz="2000" dirty="0" err="1">
                <a:latin typeface="+mn-lt"/>
                <a:cs typeface="+mn-cs"/>
              </a:rPr>
              <a:t>disturbo</a:t>
            </a:r>
            <a:r>
              <a:rPr lang="en-US" sz="2000" dirty="0">
                <a:effectLst>
                  <a:outerShdw blurRad="38100" dist="38100" dir="2700000" algn="tl">
                    <a:srgbClr val="FFFFFF"/>
                  </a:outerShdw>
                </a:effectLst>
                <a:latin typeface="+mn-lt"/>
                <a:cs typeface="+mn-cs"/>
              </a:rPr>
              <a:t> o </a:t>
            </a:r>
            <a:r>
              <a:rPr lang="en-US" sz="2000" dirty="0" err="1">
                <a:effectLst>
                  <a:outerShdw blurRad="38100" dist="38100" dir="2700000" algn="tl">
                    <a:srgbClr val="FFFFFF"/>
                  </a:outerShdw>
                </a:effectLst>
                <a:latin typeface="+mn-lt"/>
                <a:cs typeface="+mn-cs"/>
              </a:rPr>
              <a:t>malattia</a:t>
            </a:r>
            <a:r>
              <a:rPr lang="en-US" sz="2000" dirty="0">
                <a:effectLst>
                  <a:outerShdw blurRad="38100" dist="38100" dir="2700000" algn="tl">
                    <a:srgbClr val="FFFFFF"/>
                  </a:outerShdw>
                </a:effectLst>
                <a:latin typeface="+mn-lt"/>
                <a:cs typeface="+mn-cs"/>
              </a:rPr>
              <a:t>)</a:t>
            </a:r>
          </a:p>
        </p:txBody>
      </p:sp>
      <p:sp>
        <p:nvSpPr>
          <p:cNvPr id="22530" name="Line 4"/>
          <p:cNvSpPr>
            <a:spLocks noChangeShapeType="1"/>
          </p:cNvSpPr>
          <p:nvPr/>
        </p:nvSpPr>
        <p:spPr bwMode="auto">
          <a:xfrm flipV="1">
            <a:off x="6300788" y="3933825"/>
            <a:ext cx="809625" cy="6350"/>
          </a:xfrm>
          <a:prstGeom prst="line">
            <a:avLst/>
          </a:prstGeom>
          <a:noFill/>
          <a:ln w="50800">
            <a:solidFill>
              <a:schemeClr val="tx1"/>
            </a:solidFill>
            <a:round/>
            <a:headEnd type="stealth" w="med" len="lg"/>
            <a:tailEnd type="stealth" w="med" len="lg"/>
          </a:ln>
        </p:spPr>
        <p:txBody>
          <a:bodyPr wrap="none" anchor="ctr"/>
          <a:lstStyle/>
          <a:p>
            <a:endParaRPr lang="it-IT"/>
          </a:p>
        </p:txBody>
      </p:sp>
      <p:sp>
        <p:nvSpPr>
          <p:cNvPr id="22531" name="Line 5"/>
          <p:cNvSpPr>
            <a:spLocks noChangeShapeType="1"/>
          </p:cNvSpPr>
          <p:nvPr/>
        </p:nvSpPr>
        <p:spPr bwMode="auto">
          <a:xfrm flipV="1">
            <a:off x="2627313" y="3933825"/>
            <a:ext cx="808037" cy="4763"/>
          </a:xfrm>
          <a:prstGeom prst="line">
            <a:avLst/>
          </a:prstGeom>
          <a:noFill/>
          <a:ln w="50800">
            <a:solidFill>
              <a:schemeClr val="tx1"/>
            </a:solidFill>
            <a:round/>
            <a:headEnd type="stealth" w="med" len="lg"/>
            <a:tailEnd type="stealth" w="med" len="lg"/>
          </a:ln>
        </p:spPr>
        <p:txBody>
          <a:bodyPr wrap="none" anchor="ctr"/>
          <a:lstStyle/>
          <a:p>
            <a:endParaRPr lang="it-IT"/>
          </a:p>
        </p:txBody>
      </p:sp>
      <p:sp>
        <p:nvSpPr>
          <p:cNvPr id="22532" name="Line 8"/>
          <p:cNvSpPr>
            <a:spLocks noChangeShapeType="1"/>
          </p:cNvSpPr>
          <p:nvPr/>
        </p:nvSpPr>
        <p:spPr bwMode="auto">
          <a:xfrm>
            <a:off x="3132138" y="5300663"/>
            <a:ext cx="0" cy="269875"/>
          </a:xfrm>
          <a:prstGeom prst="line">
            <a:avLst/>
          </a:prstGeom>
          <a:noFill/>
          <a:ln w="28575" cap="rnd">
            <a:solidFill>
              <a:schemeClr val="tx1"/>
            </a:solidFill>
            <a:round/>
            <a:headEnd/>
            <a:tailEnd/>
          </a:ln>
        </p:spPr>
        <p:txBody>
          <a:bodyPr wrap="none" anchor="ctr"/>
          <a:lstStyle/>
          <a:p>
            <a:endParaRPr lang="it-IT"/>
          </a:p>
        </p:txBody>
      </p:sp>
      <p:sp>
        <p:nvSpPr>
          <p:cNvPr id="22533" name="Line 9"/>
          <p:cNvSpPr>
            <a:spLocks noChangeShapeType="1"/>
          </p:cNvSpPr>
          <p:nvPr/>
        </p:nvSpPr>
        <p:spPr bwMode="auto">
          <a:xfrm>
            <a:off x="6084888" y="5300663"/>
            <a:ext cx="0" cy="269875"/>
          </a:xfrm>
          <a:prstGeom prst="line">
            <a:avLst/>
          </a:prstGeom>
          <a:noFill/>
          <a:ln w="28575" cap="rnd">
            <a:solidFill>
              <a:schemeClr val="tx1"/>
            </a:solidFill>
            <a:round/>
            <a:headEnd/>
            <a:tailEnd/>
          </a:ln>
        </p:spPr>
        <p:txBody>
          <a:bodyPr wrap="none" anchor="ctr"/>
          <a:lstStyle/>
          <a:p>
            <a:endParaRPr lang="it-IT"/>
          </a:p>
        </p:txBody>
      </p:sp>
      <p:sp>
        <p:nvSpPr>
          <p:cNvPr id="18444" name="Text Box 12"/>
          <p:cNvSpPr txBox="1">
            <a:spLocks noChangeArrowheads="1"/>
          </p:cNvSpPr>
          <p:nvPr/>
        </p:nvSpPr>
        <p:spPr bwMode="auto">
          <a:xfrm>
            <a:off x="2063750" y="5603875"/>
            <a:ext cx="2286000" cy="406400"/>
          </a:xfrm>
          <a:prstGeom prst="rect">
            <a:avLst/>
          </a:prstGeom>
          <a:noFill/>
          <a:ln w="9525">
            <a:solidFill>
              <a:schemeClr val="tx1"/>
            </a:solidFill>
            <a:miter lim="800000"/>
            <a:headEnd/>
            <a:tailEnd/>
          </a:ln>
          <a:effectLst/>
        </p:spPr>
        <p:txBody>
          <a:bodyPr>
            <a:spAutoFit/>
          </a:bodyPr>
          <a:lstStyle/>
          <a:p>
            <a:pPr algn="ctr" eaLnBrk="0" fontAlgn="auto" hangingPunct="0">
              <a:spcBef>
                <a:spcPct val="50000"/>
              </a:spcBef>
              <a:spcAft>
                <a:spcPts val="0"/>
              </a:spcAft>
              <a:defRPr/>
            </a:pPr>
            <a:r>
              <a:rPr lang="en-US" sz="2000">
                <a:effectLst>
                  <a:outerShdw blurRad="38100" dist="38100" dir="2700000" algn="tl">
                    <a:srgbClr val="FFFFFF"/>
                  </a:outerShdw>
                </a:effectLst>
                <a:latin typeface="+mn-lt"/>
                <a:cs typeface="+mn-cs"/>
              </a:rPr>
              <a:t>Fattori </a:t>
            </a:r>
            <a:r>
              <a:rPr lang="en-US" sz="2000">
                <a:latin typeface="+mn-lt"/>
                <a:cs typeface="+mn-cs"/>
              </a:rPr>
              <a:t>Ambientali</a:t>
            </a:r>
          </a:p>
        </p:txBody>
      </p:sp>
      <p:sp>
        <p:nvSpPr>
          <p:cNvPr id="18445" name="Text Box 13"/>
          <p:cNvSpPr txBox="1">
            <a:spLocks noChangeArrowheads="1"/>
          </p:cNvSpPr>
          <p:nvPr/>
        </p:nvSpPr>
        <p:spPr bwMode="auto">
          <a:xfrm>
            <a:off x="5108575" y="5603875"/>
            <a:ext cx="2200275" cy="406400"/>
          </a:xfrm>
          <a:prstGeom prst="rect">
            <a:avLst/>
          </a:prstGeom>
          <a:noFill/>
          <a:ln w="9525">
            <a:solidFill>
              <a:schemeClr val="tx1"/>
            </a:solidFill>
            <a:miter lim="800000"/>
            <a:headEnd/>
            <a:tailEnd/>
          </a:ln>
          <a:effectLst/>
        </p:spPr>
        <p:txBody>
          <a:bodyPr>
            <a:spAutoFit/>
          </a:bodyPr>
          <a:lstStyle/>
          <a:p>
            <a:pPr algn="ctr" eaLnBrk="0" fontAlgn="auto" hangingPunct="0">
              <a:spcBef>
                <a:spcPct val="50000"/>
              </a:spcBef>
              <a:spcAft>
                <a:spcPts val="0"/>
              </a:spcAft>
              <a:defRPr/>
            </a:pPr>
            <a:r>
              <a:rPr lang="en-US" sz="2000">
                <a:effectLst>
                  <a:outerShdw blurRad="38100" dist="38100" dir="2700000" algn="tl">
                    <a:srgbClr val="FFFFFF"/>
                  </a:outerShdw>
                </a:effectLst>
                <a:latin typeface="+mn-lt"/>
                <a:cs typeface="+mn-cs"/>
              </a:rPr>
              <a:t>Fattori </a:t>
            </a:r>
            <a:r>
              <a:rPr lang="en-US" sz="2000">
                <a:latin typeface="+mn-lt"/>
                <a:cs typeface="+mn-cs"/>
              </a:rPr>
              <a:t>Personali</a:t>
            </a:r>
          </a:p>
        </p:txBody>
      </p:sp>
      <p:sp>
        <p:nvSpPr>
          <p:cNvPr id="22536" name="Line 10"/>
          <p:cNvSpPr>
            <a:spLocks noChangeShapeType="1"/>
          </p:cNvSpPr>
          <p:nvPr/>
        </p:nvSpPr>
        <p:spPr bwMode="auto">
          <a:xfrm flipV="1">
            <a:off x="3132138" y="5300663"/>
            <a:ext cx="2952750" cy="0"/>
          </a:xfrm>
          <a:prstGeom prst="line">
            <a:avLst/>
          </a:prstGeom>
          <a:noFill/>
          <a:ln w="28575">
            <a:solidFill>
              <a:schemeClr val="tx1"/>
            </a:solidFill>
            <a:round/>
            <a:headEnd/>
            <a:tailEnd/>
          </a:ln>
        </p:spPr>
        <p:txBody>
          <a:bodyPr wrap="none"/>
          <a:lstStyle/>
          <a:p>
            <a:endParaRPr lang="it-IT"/>
          </a:p>
        </p:txBody>
      </p:sp>
      <p:sp>
        <p:nvSpPr>
          <p:cNvPr id="22537" name="Line 11"/>
          <p:cNvSpPr>
            <a:spLocks noChangeShapeType="1"/>
          </p:cNvSpPr>
          <p:nvPr/>
        </p:nvSpPr>
        <p:spPr bwMode="auto">
          <a:xfrm>
            <a:off x="1476375" y="5062538"/>
            <a:ext cx="6551613" cy="0"/>
          </a:xfrm>
          <a:prstGeom prst="line">
            <a:avLst/>
          </a:prstGeom>
          <a:noFill/>
          <a:ln w="28575">
            <a:solidFill>
              <a:schemeClr val="tx1"/>
            </a:solidFill>
            <a:round/>
            <a:headEnd/>
            <a:tailEnd/>
          </a:ln>
        </p:spPr>
        <p:txBody>
          <a:bodyPr wrap="none"/>
          <a:lstStyle/>
          <a:p>
            <a:endParaRPr lang="it-IT"/>
          </a:p>
        </p:txBody>
      </p:sp>
      <p:sp>
        <p:nvSpPr>
          <p:cNvPr id="22538" name="Line 14"/>
          <p:cNvSpPr>
            <a:spLocks noChangeShapeType="1"/>
          </p:cNvSpPr>
          <p:nvPr/>
        </p:nvSpPr>
        <p:spPr bwMode="auto">
          <a:xfrm>
            <a:off x="4751388" y="4724400"/>
            <a:ext cx="0" cy="609600"/>
          </a:xfrm>
          <a:prstGeom prst="line">
            <a:avLst/>
          </a:prstGeom>
          <a:noFill/>
          <a:ln w="28575">
            <a:solidFill>
              <a:schemeClr val="tx1"/>
            </a:solidFill>
            <a:round/>
            <a:headEnd type="triangle" w="med" len="med"/>
            <a:tailEnd/>
          </a:ln>
        </p:spPr>
        <p:txBody>
          <a:bodyPr>
            <a:spAutoFit/>
          </a:bodyPr>
          <a:lstStyle/>
          <a:p>
            <a:endParaRPr lang="it-IT"/>
          </a:p>
        </p:txBody>
      </p:sp>
      <p:sp>
        <p:nvSpPr>
          <p:cNvPr id="22539" name="Line 15"/>
          <p:cNvSpPr>
            <a:spLocks noChangeShapeType="1"/>
          </p:cNvSpPr>
          <p:nvPr/>
        </p:nvSpPr>
        <p:spPr bwMode="auto">
          <a:xfrm>
            <a:off x="1476375" y="4724400"/>
            <a:ext cx="0" cy="338138"/>
          </a:xfrm>
          <a:prstGeom prst="line">
            <a:avLst/>
          </a:prstGeom>
          <a:noFill/>
          <a:ln w="28575">
            <a:solidFill>
              <a:schemeClr val="tx1"/>
            </a:solidFill>
            <a:round/>
            <a:headEnd type="triangle" w="med" len="med"/>
            <a:tailEnd/>
          </a:ln>
        </p:spPr>
        <p:txBody>
          <a:bodyPr>
            <a:spAutoFit/>
          </a:bodyPr>
          <a:lstStyle/>
          <a:p>
            <a:endParaRPr lang="it-IT"/>
          </a:p>
        </p:txBody>
      </p:sp>
      <p:sp>
        <p:nvSpPr>
          <p:cNvPr id="22540" name="Line 16"/>
          <p:cNvSpPr>
            <a:spLocks noChangeShapeType="1"/>
          </p:cNvSpPr>
          <p:nvPr/>
        </p:nvSpPr>
        <p:spPr bwMode="auto">
          <a:xfrm>
            <a:off x="8027988" y="4724400"/>
            <a:ext cx="0" cy="338138"/>
          </a:xfrm>
          <a:prstGeom prst="line">
            <a:avLst/>
          </a:prstGeom>
          <a:noFill/>
          <a:ln w="28575">
            <a:solidFill>
              <a:schemeClr val="tx1"/>
            </a:solidFill>
            <a:round/>
            <a:headEnd type="triangle" w="med" len="med"/>
            <a:tailEnd/>
          </a:ln>
        </p:spPr>
        <p:txBody>
          <a:bodyPr>
            <a:spAutoFit/>
          </a:bodyPr>
          <a:lstStyle/>
          <a:p>
            <a:endParaRPr lang="it-IT"/>
          </a:p>
        </p:txBody>
      </p:sp>
      <p:sp>
        <p:nvSpPr>
          <p:cNvPr id="18451" name="Text Box 19"/>
          <p:cNvSpPr txBox="1">
            <a:spLocks noChangeArrowheads="1"/>
          </p:cNvSpPr>
          <p:nvPr/>
        </p:nvSpPr>
        <p:spPr bwMode="auto">
          <a:xfrm>
            <a:off x="0" y="3429000"/>
            <a:ext cx="2997200" cy="1006475"/>
          </a:xfrm>
          <a:prstGeom prst="rect">
            <a:avLst/>
          </a:prstGeom>
          <a:noFill/>
          <a:ln w="9525">
            <a:noFill/>
            <a:miter lim="800000"/>
            <a:headEnd/>
            <a:tailEnd/>
          </a:ln>
          <a:effectLst/>
        </p:spPr>
        <p:txBody>
          <a:bodyPr>
            <a:spAutoFit/>
          </a:bodyPr>
          <a:lstStyle/>
          <a:p>
            <a:pPr algn="ctr" eaLnBrk="0" fontAlgn="auto" hangingPunct="0">
              <a:spcBef>
                <a:spcPts val="0"/>
              </a:spcBef>
              <a:spcAft>
                <a:spcPts val="0"/>
              </a:spcAft>
              <a:defRPr/>
            </a:pPr>
            <a:r>
              <a:rPr lang="en-US" sz="2000">
                <a:effectLst>
                  <a:outerShdw blurRad="38100" dist="38100" dir="2700000" algn="tl">
                    <a:srgbClr val="FFFFFF"/>
                  </a:outerShdw>
                </a:effectLst>
                <a:latin typeface="+mn-lt"/>
                <a:cs typeface="+mn-cs"/>
              </a:rPr>
              <a:t>Funzioni e </a:t>
            </a:r>
            <a:r>
              <a:rPr lang="en-US" sz="2000">
                <a:latin typeface="+mn-lt"/>
                <a:cs typeface="+mn-cs"/>
              </a:rPr>
              <a:t>strutture</a:t>
            </a:r>
            <a:r>
              <a:rPr lang="en-US" sz="2000">
                <a:effectLst>
                  <a:outerShdw blurRad="38100" dist="38100" dir="2700000" algn="tl">
                    <a:srgbClr val="FFFFFF"/>
                  </a:outerShdw>
                </a:effectLst>
                <a:latin typeface="+mn-lt"/>
                <a:cs typeface="+mn-cs"/>
              </a:rPr>
              <a:t> corporee  </a:t>
            </a:r>
          </a:p>
          <a:p>
            <a:pPr algn="ctr" eaLnBrk="0" fontAlgn="auto" hangingPunct="0">
              <a:spcBef>
                <a:spcPts val="0"/>
              </a:spcBef>
              <a:spcAft>
                <a:spcPts val="0"/>
              </a:spcAft>
              <a:defRPr/>
            </a:pPr>
            <a:r>
              <a:rPr lang="en-US" sz="2000" i="1">
                <a:effectLst>
                  <a:outerShdw blurRad="38100" dist="38100" dir="2700000" algn="tl">
                    <a:srgbClr val="FFFFFF"/>
                  </a:outerShdw>
                </a:effectLst>
                <a:latin typeface="+mn-lt"/>
                <a:cs typeface="+mn-cs"/>
              </a:rPr>
              <a:t>(ex menomazione</a:t>
            </a:r>
            <a:r>
              <a:rPr lang="en-US" sz="2000" i="1">
                <a:effectLst>
                  <a:outerShdw blurRad="38100" dist="38100" dir="2700000" algn="tl">
                    <a:srgbClr val="FFFFFF"/>
                  </a:outerShdw>
                </a:effectLst>
                <a:latin typeface="Times New Roman" pitchFamily="18" charset="0"/>
                <a:cs typeface="+mn-cs"/>
              </a:rPr>
              <a:t>)</a:t>
            </a:r>
          </a:p>
        </p:txBody>
      </p:sp>
      <p:sp>
        <p:nvSpPr>
          <p:cNvPr id="18452" name="Text Box 20"/>
          <p:cNvSpPr txBox="1">
            <a:spLocks noChangeArrowheads="1"/>
          </p:cNvSpPr>
          <p:nvPr/>
        </p:nvSpPr>
        <p:spPr bwMode="auto">
          <a:xfrm>
            <a:off x="3348038" y="3429000"/>
            <a:ext cx="3024187" cy="1006475"/>
          </a:xfrm>
          <a:prstGeom prst="rect">
            <a:avLst/>
          </a:prstGeom>
          <a:noFill/>
          <a:ln w="9525">
            <a:noFill/>
            <a:miter lim="800000"/>
            <a:headEnd/>
            <a:tailEnd/>
          </a:ln>
          <a:effectLst/>
        </p:spPr>
        <p:txBody>
          <a:bodyPr>
            <a:spAutoFit/>
          </a:bodyPr>
          <a:lstStyle/>
          <a:p>
            <a:pPr algn="ctr" eaLnBrk="0" fontAlgn="auto" hangingPunct="0">
              <a:spcBef>
                <a:spcPts val="0"/>
              </a:spcBef>
              <a:spcAft>
                <a:spcPts val="0"/>
              </a:spcAft>
              <a:defRPr/>
            </a:pPr>
            <a:r>
              <a:rPr lang="en-US" sz="2000">
                <a:effectLst>
                  <a:outerShdw blurRad="38100" dist="38100" dir="2700000" algn="tl">
                    <a:srgbClr val="FFFFFF"/>
                  </a:outerShdw>
                </a:effectLst>
                <a:latin typeface="+mn-lt"/>
                <a:cs typeface="+mn-cs"/>
              </a:rPr>
              <a:t>Attività </a:t>
            </a:r>
            <a:r>
              <a:rPr lang="en-US" sz="2000">
                <a:latin typeface="+mn-lt"/>
                <a:cs typeface="+mn-cs"/>
              </a:rPr>
              <a:t>personale</a:t>
            </a:r>
            <a:endParaRPr lang="en-US" sz="2000">
              <a:solidFill>
                <a:srgbClr val="FFCC00"/>
              </a:solidFill>
              <a:latin typeface="+mn-lt"/>
              <a:cs typeface="+mn-cs"/>
            </a:endParaRPr>
          </a:p>
          <a:p>
            <a:pPr algn="ctr" eaLnBrk="0" fontAlgn="auto" hangingPunct="0">
              <a:spcBef>
                <a:spcPts val="0"/>
              </a:spcBef>
              <a:spcAft>
                <a:spcPts val="0"/>
              </a:spcAft>
              <a:defRPr/>
            </a:pPr>
            <a:r>
              <a:rPr lang="en-US" sz="2000" i="1">
                <a:effectLst>
                  <a:outerShdw blurRad="38100" dist="38100" dir="2700000" algn="tl">
                    <a:srgbClr val="FFFFFF"/>
                  </a:outerShdw>
                </a:effectLst>
                <a:latin typeface="+mn-lt"/>
                <a:cs typeface="+mn-cs"/>
              </a:rPr>
              <a:t>Capacità - Performance</a:t>
            </a:r>
          </a:p>
          <a:p>
            <a:pPr algn="ctr" eaLnBrk="0" fontAlgn="auto" hangingPunct="0">
              <a:spcBef>
                <a:spcPts val="0"/>
              </a:spcBef>
              <a:spcAft>
                <a:spcPts val="0"/>
              </a:spcAft>
              <a:defRPr/>
            </a:pPr>
            <a:r>
              <a:rPr lang="en-US" sz="2000" i="1">
                <a:effectLst>
                  <a:outerShdw blurRad="38100" dist="38100" dir="2700000" algn="tl">
                    <a:srgbClr val="FFFFFF"/>
                  </a:outerShdw>
                </a:effectLst>
                <a:latin typeface="+mn-lt"/>
                <a:cs typeface="+mn-cs"/>
              </a:rPr>
              <a:t>(ex disabilità)</a:t>
            </a:r>
            <a:r>
              <a:rPr lang="en-US" sz="2000">
                <a:effectLst>
                  <a:outerShdw blurRad="38100" dist="38100" dir="2700000" algn="tl">
                    <a:srgbClr val="FFFFFF"/>
                  </a:outerShdw>
                </a:effectLst>
                <a:latin typeface="+mn-lt"/>
                <a:cs typeface="+mn-cs"/>
              </a:rPr>
              <a:t> </a:t>
            </a:r>
            <a:endParaRPr lang="en-US" sz="2000" i="1">
              <a:effectLst>
                <a:outerShdw blurRad="38100" dist="38100" dir="2700000" algn="tl">
                  <a:srgbClr val="FFFFFF"/>
                </a:outerShdw>
              </a:effectLst>
              <a:latin typeface="+mn-lt"/>
              <a:cs typeface="+mn-cs"/>
            </a:endParaRPr>
          </a:p>
        </p:txBody>
      </p:sp>
      <p:sp>
        <p:nvSpPr>
          <p:cNvPr id="18453" name="Text Box 21"/>
          <p:cNvSpPr txBox="1">
            <a:spLocks noChangeArrowheads="1"/>
          </p:cNvSpPr>
          <p:nvPr/>
        </p:nvSpPr>
        <p:spPr bwMode="auto">
          <a:xfrm>
            <a:off x="7199313" y="3573463"/>
            <a:ext cx="1944687" cy="701675"/>
          </a:xfrm>
          <a:prstGeom prst="rect">
            <a:avLst/>
          </a:prstGeom>
          <a:noFill/>
          <a:ln w="9525">
            <a:noFill/>
            <a:miter lim="800000"/>
            <a:headEnd/>
            <a:tailEnd/>
          </a:ln>
          <a:effectLst/>
        </p:spPr>
        <p:txBody>
          <a:bodyPr>
            <a:spAutoFit/>
          </a:bodyPr>
          <a:lstStyle/>
          <a:p>
            <a:pPr algn="ctr" eaLnBrk="0" fontAlgn="auto" hangingPunct="0">
              <a:spcBef>
                <a:spcPts val="0"/>
              </a:spcBef>
              <a:spcAft>
                <a:spcPts val="0"/>
              </a:spcAft>
              <a:defRPr/>
            </a:pPr>
            <a:r>
              <a:rPr lang="en-US" sz="2000">
                <a:latin typeface="+mn-lt"/>
                <a:cs typeface="+mn-cs"/>
              </a:rPr>
              <a:t>Partecipazione</a:t>
            </a:r>
          </a:p>
          <a:p>
            <a:pPr algn="ctr" eaLnBrk="0" fontAlgn="auto" hangingPunct="0">
              <a:spcBef>
                <a:spcPts val="0"/>
              </a:spcBef>
              <a:spcAft>
                <a:spcPts val="0"/>
              </a:spcAft>
              <a:defRPr/>
            </a:pPr>
            <a:r>
              <a:rPr lang="en-US" sz="2000" i="1">
                <a:effectLst>
                  <a:outerShdw blurRad="38100" dist="38100" dir="2700000" algn="tl">
                    <a:srgbClr val="FFFFFF"/>
                  </a:outerShdw>
                </a:effectLst>
                <a:latin typeface="+mn-lt"/>
                <a:cs typeface="+mn-cs"/>
              </a:rPr>
              <a:t>(ex restrizione)</a:t>
            </a:r>
          </a:p>
        </p:txBody>
      </p:sp>
      <p:grpSp>
        <p:nvGrpSpPr>
          <p:cNvPr id="22544" name="Group 22"/>
          <p:cNvGrpSpPr>
            <a:grpSpLocks/>
          </p:cNvGrpSpPr>
          <p:nvPr/>
        </p:nvGrpSpPr>
        <p:grpSpPr bwMode="auto">
          <a:xfrm>
            <a:off x="1476375" y="2420938"/>
            <a:ext cx="6624638" cy="676275"/>
            <a:chOff x="1491" y="1754"/>
            <a:chExt cx="3541" cy="426"/>
          </a:xfrm>
        </p:grpSpPr>
        <p:sp>
          <p:nvSpPr>
            <p:cNvPr id="22546" name="Line 23"/>
            <p:cNvSpPr>
              <a:spLocks noChangeShapeType="1"/>
            </p:cNvSpPr>
            <p:nvPr/>
          </p:nvSpPr>
          <p:spPr bwMode="auto">
            <a:xfrm>
              <a:off x="1491" y="1967"/>
              <a:ext cx="3541" cy="0"/>
            </a:xfrm>
            <a:prstGeom prst="line">
              <a:avLst/>
            </a:prstGeom>
            <a:noFill/>
            <a:ln w="28575">
              <a:solidFill>
                <a:schemeClr val="tx1"/>
              </a:solidFill>
              <a:round/>
              <a:headEnd/>
              <a:tailEnd/>
            </a:ln>
          </p:spPr>
          <p:txBody>
            <a:bodyPr wrap="none"/>
            <a:lstStyle/>
            <a:p>
              <a:endParaRPr lang="it-IT"/>
            </a:p>
          </p:txBody>
        </p:sp>
        <p:sp>
          <p:nvSpPr>
            <p:cNvPr id="22547" name="Line 24"/>
            <p:cNvSpPr>
              <a:spLocks noChangeShapeType="1"/>
            </p:cNvSpPr>
            <p:nvPr/>
          </p:nvSpPr>
          <p:spPr bwMode="auto">
            <a:xfrm>
              <a:off x="3261" y="1754"/>
              <a:ext cx="0" cy="426"/>
            </a:xfrm>
            <a:prstGeom prst="line">
              <a:avLst/>
            </a:prstGeom>
            <a:noFill/>
            <a:ln w="28575">
              <a:solidFill>
                <a:schemeClr val="tx1"/>
              </a:solidFill>
              <a:round/>
              <a:headEnd type="triangle" w="med" len="med"/>
              <a:tailEnd type="triangle" w="med" len="med"/>
            </a:ln>
          </p:spPr>
          <p:txBody>
            <a:bodyPr>
              <a:spAutoFit/>
            </a:bodyPr>
            <a:lstStyle/>
            <a:p>
              <a:endParaRPr lang="it-IT"/>
            </a:p>
          </p:txBody>
        </p:sp>
        <p:sp>
          <p:nvSpPr>
            <p:cNvPr id="22548" name="Line 25"/>
            <p:cNvSpPr>
              <a:spLocks noChangeShapeType="1"/>
            </p:cNvSpPr>
            <p:nvPr/>
          </p:nvSpPr>
          <p:spPr bwMode="auto">
            <a:xfrm>
              <a:off x="1491" y="1967"/>
              <a:ext cx="0" cy="213"/>
            </a:xfrm>
            <a:prstGeom prst="line">
              <a:avLst/>
            </a:prstGeom>
            <a:noFill/>
            <a:ln w="28575">
              <a:solidFill>
                <a:schemeClr val="tx1"/>
              </a:solidFill>
              <a:round/>
              <a:headEnd/>
              <a:tailEnd type="triangle" w="med" len="med"/>
            </a:ln>
          </p:spPr>
          <p:txBody>
            <a:bodyPr>
              <a:spAutoFit/>
            </a:bodyPr>
            <a:lstStyle/>
            <a:p>
              <a:endParaRPr lang="it-IT"/>
            </a:p>
          </p:txBody>
        </p:sp>
        <p:sp>
          <p:nvSpPr>
            <p:cNvPr id="22549" name="Line 26"/>
            <p:cNvSpPr>
              <a:spLocks noChangeShapeType="1"/>
            </p:cNvSpPr>
            <p:nvPr/>
          </p:nvSpPr>
          <p:spPr bwMode="auto">
            <a:xfrm>
              <a:off x="5032" y="1967"/>
              <a:ext cx="0" cy="213"/>
            </a:xfrm>
            <a:prstGeom prst="line">
              <a:avLst/>
            </a:prstGeom>
            <a:noFill/>
            <a:ln w="28575">
              <a:solidFill>
                <a:schemeClr val="tx1"/>
              </a:solidFill>
              <a:round/>
              <a:headEnd/>
              <a:tailEnd type="triangle" w="med" len="med"/>
            </a:ln>
          </p:spPr>
          <p:txBody>
            <a:bodyPr>
              <a:spAutoFit/>
            </a:bodyPr>
            <a:lstStyle/>
            <a:p>
              <a:endParaRPr lang="it-IT"/>
            </a:p>
          </p:txBody>
        </p:sp>
      </p:grpSp>
      <p:sp>
        <p:nvSpPr>
          <p:cNvPr id="25" name="Rectangle 2"/>
          <p:cNvSpPr>
            <a:spLocks noGrp="1" noChangeArrowheads="1"/>
          </p:cNvSpPr>
          <p:nvPr>
            <p:ph type="title"/>
          </p:nvPr>
        </p:nvSpPr>
        <p:spPr>
          <a:xfrm>
            <a:off x="468313" y="404813"/>
            <a:ext cx="8351837" cy="1143000"/>
          </a:xfrm>
        </p:spPr>
        <p:style>
          <a:lnRef idx="1">
            <a:schemeClr val="accent3"/>
          </a:lnRef>
          <a:fillRef idx="2">
            <a:schemeClr val="accent3"/>
          </a:fillRef>
          <a:effectRef idx="1">
            <a:schemeClr val="accent3"/>
          </a:effectRef>
          <a:fontRef idx="minor">
            <a:schemeClr val="dk1"/>
          </a:fontRef>
        </p:style>
        <p:txBody>
          <a:bodyPr lIns="90488" tIns="44450" rIns="90488" bIns="44450" rtlCol="0">
            <a:normAutofit fontScale="90000"/>
          </a:bodyPr>
          <a:lstStyle/>
          <a:p>
            <a:pPr eaLnBrk="1" fontAlgn="auto" hangingPunct="1">
              <a:lnSpc>
                <a:spcPct val="90000"/>
              </a:lnSpc>
              <a:spcAft>
                <a:spcPts val="0"/>
              </a:spcAft>
              <a:defRPr/>
            </a:pPr>
            <a:r>
              <a:rPr lang="en-GB" sz="4000" dirty="0" err="1" smtClean="0"/>
              <a:t>L’International</a:t>
            </a:r>
            <a:r>
              <a:rPr lang="en-GB" sz="4000" dirty="0" smtClean="0"/>
              <a:t> Classification of Functioning, disability and Health (ICF)</a:t>
            </a:r>
            <a:endParaRPr lang="en-GB" sz="2800" dirty="0"/>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3" name="Picture 2"/>
          <p:cNvPicPr>
            <a:picLocks noChangeAspect="1" noChangeArrowheads="1"/>
          </p:cNvPicPr>
          <p:nvPr/>
        </p:nvPicPr>
        <p:blipFill>
          <a:blip r:embed="rId2"/>
          <a:srcRect/>
          <a:stretch>
            <a:fillRect/>
          </a:stretch>
        </p:blipFill>
        <p:spPr bwMode="auto">
          <a:xfrm>
            <a:off x="0" y="236538"/>
            <a:ext cx="9144000" cy="6384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321</TotalTime>
  <Words>974</Words>
  <Application>Microsoft Office PowerPoint</Application>
  <PresentationFormat>Presentazione su schermo (4:3)</PresentationFormat>
  <Paragraphs>137</Paragraphs>
  <Slides>20</Slides>
  <Notes>1</Notes>
  <HiddenSlides>0</HiddenSlides>
  <MMClips>0</MMClips>
  <ScaleCrop>false</ScaleCrop>
  <HeadingPairs>
    <vt:vector size="6" baseType="variant">
      <vt:variant>
        <vt:lpstr>Caratteri utilizzati</vt:lpstr>
      </vt:variant>
      <vt:variant>
        <vt:i4>5</vt:i4>
      </vt:variant>
      <vt:variant>
        <vt:lpstr>Modello struttura</vt:lpstr>
      </vt:variant>
      <vt:variant>
        <vt:i4>1</vt:i4>
      </vt:variant>
      <vt:variant>
        <vt:lpstr>Titoli diapositive</vt:lpstr>
      </vt:variant>
      <vt:variant>
        <vt:i4>20</vt:i4>
      </vt:variant>
    </vt:vector>
  </HeadingPairs>
  <TitlesOfParts>
    <vt:vector size="26" baseType="lpstr">
      <vt:lpstr>Arial</vt:lpstr>
      <vt:lpstr>Calibri</vt:lpstr>
      <vt:lpstr>Times New Roman</vt:lpstr>
      <vt:lpstr>Stencil</vt:lpstr>
      <vt:lpstr>Gill Sans MT</vt:lpstr>
      <vt:lpstr>Tema di Office</vt:lpstr>
      <vt:lpstr>LA SCUOLA E LA FAMIGLIA NEL PROGETTO DI VITA Tracciare nuove strade per costruire nuove inteGrazioni</vt:lpstr>
      <vt:lpstr>Diapositiva 2</vt:lpstr>
      <vt:lpstr>Obiettivi del corso</vt:lpstr>
      <vt:lpstr>Argomenti</vt:lpstr>
      <vt:lpstr>Metodo</vt:lpstr>
      <vt:lpstr>Diapositiva 6</vt:lpstr>
      <vt:lpstr>Modello biopsicosociale e famiglia</vt:lpstr>
      <vt:lpstr>L’International Classification of Functioning, disability and Health (ICF)</vt:lpstr>
      <vt:lpstr>Diapositiva 9</vt:lpstr>
      <vt:lpstr>Diapositiva 10</vt:lpstr>
      <vt:lpstr>ICF e famiglia</vt:lpstr>
      <vt:lpstr>Diapositiva 12</vt:lpstr>
      <vt:lpstr>BENESSERE PSICOLOGICO</vt:lpstr>
      <vt:lpstr>PSICOLOGIA POSITIVA (approccio eudaimonico)</vt:lpstr>
      <vt:lpstr>Ricerche e testimonianze</vt:lpstr>
      <vt:lpstr>Diapositiva 16</vt:lpstr>
      <vt:lpstr>Diapositiva 17</vt:lpstr>
      <vt:lpstr>Diapositiva 18</vt:lpstr>
      <vt:lpstr>Alcune risposte…</vt:lpstr>
      <vt:lpstr>Analisi dei bisogni formativi</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 SCUOLA E LA FAMIGLIA  NEL PROGETTO DI VITA Tracciare nuove strade per costruire nuove inteGrazioni</dc:title>
  <dc:creator>Toshiba</dc:creator>
  <cp:lastModifiedBy>ospite1</cp:lastModifiedBy>
  <cp:revision>30</cp:revision>
  <dcterms:created xsi:type="dcterms:W3CDTF">2012-11-19T23:07:26Z</dcterms:created>
  <dcterms:modified xsi:type="dcterms:W3CDTF">2012-11-22T17:07:00Z</dcterms:modified>
</cp:coreProperties>
</file>