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1" r:id="rId2"/>
    <p:sldId id="270" r:id="rId3"/>
    <p:sldId id="256" r:id="rId4"/>
    <p:sldId id="28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7" r:id="rId14"/>
    <p:sldId id="265" r:id="rId15"/>
    <p:sldId id="266" r:id="rId16"/>
    <p:sldId id="268" r:id="rId17"/>
    <p:sldId id="269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7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5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/>
              <a:t>Modifica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/>
              <a:t>Modifica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pPr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mp4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769489" y="360769"/>
            <a:ext cx="52086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EINAUDI – Chiari</a:t>
            </a:r>
          </a:p>
          <a:p>
            <a:pPr algn="ctr"/>
            <a:r>
              <a:rPr lang="it-IT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11.04.2017</a:t>
            </a:r>
            <a:endParaRPr lang="it-IT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Risultato immagine per Istituto L. Einaudi di Chiari immagi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96" y="2123090"/>
            <a:ext cx="11023248" cy="4593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8335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6017" y="457200"/>
            <a:ext cx="1168841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dirty="0"/>
              <a:t>Lo sviluppo del bambino a 18-24 mesi</a:t>
            </a:r>
          </a:p>
          <a:p>
            <a:endParaRPr lang="it-IT" dirty="0"/>
          </a:p>
          <a:p>
            <a:r>
              <a:rPr lang="it-IT" dirty="0"/>
              <a:t> </a:t>
            </a:r>
          </a:p>
          <a:p>
            <a:r>
              <a:rPr lang="it-IT" sz="2800" dirty="0"/>
              <a:t>Motorio</a:t>
            </a:r>
          </a:p>
          <a:p>
            <a:r>
              <a:rPr lang="it-IT" sz="2800" dirty="0"/>
              <a:t>Cammina in modo autonomo, </a:t>
            </a:r>
            <a:r>
              <a:rPr lang="it-IT" sz="2800" dirty="0">
                <a:solidFill>
                  <a:srgbClr val="FFFF00"/>
                </a:solidFill>
              </a:rPr>
              <a:t>corre</a:t>
            </a:r>
            <a:r>
              <a:rPr lang="it-IT" sz="2800" dirty="0"/>
              <a:t>, </a:t>
            </a:r>
          </a:p>
          <a:p>
            <a:r>
              <a:rPr lang="it-IT" sz="2800" dirty="0"/>
              <a:t>supera piccoli ostacoli, </a:t>
            </a:r>
            <a:r>
              <a:rPr lang="it-IT" sz="2800" dirty="0">
                <a:solidFill>
                  <a:srgbClr val="FFFF00"/>
                </a:solidFill>
              </a:rPr>
              <a:t>"balla";</a:t>
            </a:r>
          </a:p>
          <a:p>
            <a:r>
              <a:rPr lang="it-IT" sz="2800" dirty="0"/>
              <a:t>Trascina oggetti mentre cammina.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Può bere dal bicchiere e mangiare </a:t>
            </a:r>
          </a:p>
          <a:p>
            <a:r>
              <a:rPr lang="it-IT" sz="2800" dirty="0">
                <a:solidFill>
                  <a:srgbClr val="FFFF00"/>
                </a:solidFill>
              </a:rPr>
              <a:t>con il cucchiaio</a:t>
            </a:r>
            <a:r>
              <a:rPr lang="it-IT" sz="2800" dirty="0"/>
              <a:t>.</a:t>
            </a:r>
          </a:p>
          <a:p>
            <a:r>
              <a:rPr lang="it-IT" sz="2800" dirty="0"/>
              <a:t>Sale e scende dai mobili senza aiuto, </a:t>
            </a:r>
          </a:p>
          <a:p>
            <a:r>
              <a:rPr lang="it-IT" sz="2800" dirty="0">
                <a:solidFill>
                  <a:srgbClr val="FFFF00"/>
                </a:solidFill>
              </a:rPr>
              <a:t>sale e scende le scale tenendosi a un supporto</a:t>
            </a:r>
            <a:r>
              <a:rPr lang="it-IT" sz="2800" dirty="0"/>
              <a:t>;</a:t>
            </a:r>
          </a:p>
          <a:p>
            <a:r>
              <a:rPr lang="it-IT" sz="2800" dirty="0"/>
              <a:t>Riesce a infilare piccoli oggetti e a copiare </a:t>
            </a:r>
          </a:p>
          <a:p>
            <a:r>
              <a:rPr lang="it-IT" sz="2800" dirty="0"/>
              <a:t>segni molto semplici.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Può dare una mano quando viene svestito</a:t>
            </a:r>
            <a:r>
              <a:rPr lang="it-IT" sz="2800" dirty="0"/>
              <a:t>.</a:t>
            </a:r>
          </a:p>
        </p:txBody>
      </p:sp>
      <p:pic>
        <p:nvPicPr>
          <p:cNvPr id="3074" name="Picture 2" descr="http://www.nostrofiglio.it/site_stored/imgs/0001/000/12-24.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3814" y="1328363"/>
            <a:ext cx="3505821" cy="525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4997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2278" y="159026"/>
            <a:ext cx="1179443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dirty="0"/>
              <a:t>Lo sviluppo del bambino a 30-36 mesi</a:t>
            </a:r>
          </a:p>
          <a:p>
            <a:endParaRPr lang="it-IT" dirty="0"/>
          </a:p>
          <a:p>
            <a:r>
              <a:rPr lang="it-IT" dirty="0"/>
              <a:t> </a:t>
            </a:r>
          </a:p>
          <a:p>
            <a:endParaRPr lang="it-IT" sz="2800" dirty="0"/>
          </a:p>
          <a:p>
            <a:endParaRPr lang="it-IT" sz="2800" dirty="0"/>
          </a:p>
          <a:p>
            <a:r>
              <a:rPr lang="it-IT" sz="2800" dirty="0"/>
              <a:t>Motorio</a:t>
            </a:r>
          </a:p>
          <a:p>
            <a:r>
              <a:rPr lang="it-IT" sz="2800" dirty="0">
                <a:solidFill>
                  <a:srgbClr val="FFFF00"/>
                </a:solidFill>
              </a:rPr>
              <a:t>Sale e scende le scale alternando i piedi </a:t>
            </a:r>
          </a:p>
          <a:p>
            <a:r>
              <a:rPr lang="it-IT" sz="2800" dirty="0"/>
              <a:t>(uno per ogni scalino); salta, inizia a pedalare.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Disegna tenendo la matita </a:t>
            </a:r>
          </a:p>
          <a:p>
            <a:r>
              <a:rPr lang="it-IT" sz="2800" dirty="0">
                <a:solidFill>
                  <a:srgbClr val="FFFF00"/>
                </a:solidFill>
              </a:rPr>
              <a:t>nella posizione corretta</a:t>
            </a:r>
            <a:r>
              <a:rPr lang="it-IT" sz="2800" dirty="0"/>
              <a:t>, </a:t>
            </a:r>
          </a:p>
          <a:p>
            <a:r>
              <a:rPr lang="it-IT" sz="2800" dirty="0"/>
              <a:t>incolla, </a:t>
            </a:r>
            <a:r>
              <a:rPr lang="it-IT" sz="2800" dirty="0">
                <a:solidFill>
                  <a:srgbClr val="FFFF00"/>
                </a:solidFill>
              </a:rPr>
              <a:t>usa le forbici</a:t>
            </a:r>
            <a:r>
              <a:rPr lang="it-IT" sz="2800" dirty="0"/>
              <a:t>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Controlla gli sfinteri di giorno</a:t>
            </a:r>
            <a:r>
              <a:rPr lang="it-IT" sz="2800" dirty="0"/>
              <a:t>.</a:t>
            </a:r>
          </a:p>
          <a:p>
            <a:r>
              <a:rPr lang="it-IT" sz="2800" dirty="0"/>
              <a:t>Riesce a completare piccoli puzzle </a:t>
            </a:r>
          </a:p>
          <a:p>
            <a:r>
              <a:rPr lang="it-IT" sz="2800" dirty="0"/>
              <a:t>e a costruire piccole torri.</a:t>
            </a:r>
          </a:p>
          <a:p>
            <a:r>
              <a:rPr lang="it-IT" sz="2800" dirty="0"/>
              <a:t>Riesce a </a:t>
            </a:r>
            <a:r>
              <a:rPr lang="it-IT" sz="2800" dirty="0">
                <a:solidFill>
                  <a:srgbClr val="FFFF00"/>
                </a:solidFill>
              </a:rPr>
              <a:t>copiare i cerchi </a:t>
            </a:r>
            <a:r>
              <a:rPr lang="it-IT" sz="2800" dirty="0"/>
              <a:t>con la matita.</a:t>
            </a:r>
          </a:p>
        </p:txBody>
      </p:sp>
      <p:pic>
        <p:nvPicPr>
          <p:cNvPr id="4100" name="Picture 4" descr="http://www.nostrofiglio.it/site_stored/imgs/0001/048/2-3-anni.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7147" y="1549162"/>
            <a:ext cx="4876800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5779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03585" y="207498"/>
            <a:ext cx="11807686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dirty="0"/>
              <a:t>Lo sviluppo del bambino a 3,5-4 anni</a:t>
            </a:r>
          </a:p>
          <a:p>
            <a:endParaRPr lang="it-IT" sz="4800" dirty="0"/>
          </a:p>
          <a:p>
            <a:endParaRPr lang="it-IT" sz="4800" dirty="0"/>
          </a:p>
          <a:p>
            <a:endParaRPr lang="it-IT" sz="4800" dirty="0"/>
          </a:p>
          <a:p>
            <a:endParaRPr lang="it-IT" dirty="0"/>
          </a:p>
          <a:p>
            <a:r>
              <a:rPr lang="it-IT" sz="2800" dirty="0"/>
              <a:t>Motorio</a:t>
            </a:r>
          </a:p>
          <a:p>
            <a:r>
              <a:rPr lang="it-IT" sz="2800" dirty="0"/>
              <a:t>Salta e riesce a </a:t>
            </a:r>
            <a:r>
              <a:rPr lang="it-IT" sz="2800" dirty="0">
                <a:solidFill>
                  <a:srgbClr val="FFFF00"/>
                </a:solidFill>
              </a:rPr>
              <a:t>stare su un piede </a:t>
            </a:r>
          </a:p>
          <a:p>
            <a:r>
              <a:rPr lang="it-IT" sz="2800" dirty="0">
                <a:solidFill>
                  <a:srgbClr val="FFFF00"/>
                </a:solidFill>
              </a:rPr>
              <a:t>solo per qualche secondo</a:t>
            </a:r>
            <a:r>
              <a:rPr lang="it-IT" sz="2800" dirty="0"/>
              <a:t>.</a:t>
            </a:r>
          </a:p>
          <a:p>
            <a:r>
              <a:rPr lang="it-IT" sz="2800" dirty="0"/>
              <a:t>Riesce ad </a:t>
            </a:r>
            <a:r>
              <a:rPr lang="it-IT" sz="2800" dirty="0">
                <a:solidFill>
                  <a:srgbClr val="FFFF00"/>
                </a:solidFill>
              </a:rPr>
              <a:t>afferrare una palla al volo</a:t>
            </a:r>
            <a:r>
              <a:rPr lang="it-IT" sz="2800" dirty="0"/>
              <a:t>.</a:t>
            </a:r>
          </a:p>
          <a:p>
            <a:r>
              <a:rPr lang="it-IT" sz="2800" dirty="0"/>
              <a:t>Riesce a manipolare il proprio cibo (</a:t>
            </a:r>
            <a:r>
              <a:rPr lang="it-IT" sz="2800" dirty="0">
                <a:solidFill>
                  <a:srgbClr val="FFFF00"/>
                </a:solidFill>
              </a:rPr>
              <a:t>mescolare, tagliare, versare</a:t>
            </a:r>
            <a:r>
              <a:rPr lang="it-IT" sz="2800" dirty="0"/>
              <a:t>) in modo abbastanza corretto.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Usa bene le forbici</a:t>
            </a:r>
            <a:r>
              <a:rPr lang="it-IT" sz="2800" dirty="0"/>
              <a:t>.</a:t>
            </a:r>
          </a:p>
        </p:txBody>
      </p:sp>
      <p:pic>
        <p:nvPicPr>
          <p:cNvPr id="5122" name="Picture 2" descr="http://www.nostrofiglio.it/site_stored/imgs/0001/049/3-4-anni.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0553" y="1111423"/>
            <a:ext cx="5832664" cy="388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7488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2278" y="188270"/>
            <a:ext cx="1187394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dirty="0"/>
              <a:t>Il sistema propriocettivo</a:t>
            </a:r>
          </a:p>
          <a:p>
            <a:endParaRPr lang="it-IT" sz="4800" dirty="0"/>
          </a:p>
          <a:p>
            <a:endParaRPr lang="it-IT" sz="4800" dirty="0"/>
          </a:p>
          <a:p>
            <a:endParaRPr lang="it-IT" sz="4800" dirty="0"/>
          </a:p>
          <a:p>
            <a:endParaRPr lang="it-IT" sz="2800" dirty="0"/>
          </a:p>
          <a:p>
            <a:endParaRPr lang="it-IT" sz="2800" dirty="0"/>
          </a:p>
          <a:p>
            <a:r>
              <a:rPr lang="it-IT" sz="2800" dirty="0"/>
              <a:t>La capacità propriocettiva è una particolare sensibilità, grazie alla quale </a:t>
            </a:r>
            <a:r>
              <a:rPr lang="it-IT" sz="2800" dirty="0">
                <a:solidFill>
                  <a:srgbClr val="FFFF00"/>
                </a:solidFill>
              </a:rPr>
              <a:t>l’organismo ha la percezione di sé in rapporto al mondo esterno</a:t>
            </a:r>
            <a:r>
              <a:rPr lang="it-IT" sz="2800" dirty="0"/>
              <a:t>. Infatti, non sono solo la </a:t>
            </a:r>
            <a:r>
              <a:rPr lang="it-IT" sz="2800" dirty="0">
                <a:solidFill>
                  <a:srgbClr val="FFC000"/>
                </a:solidFill>
              </a:rPr>
              <a:t>vista</a:t>
            </a:r>
            <a:r>
              <a:rPr lang="it-IT" sz="2800" dirty="0"/>
              <a:t>, l’</a:t>
            </a:r>
            <a:r>
              <a:rPr lang="it-IT" sz="2800" dirty="0">
                <a:solidFill>
                  <a:srgbClr val="FFC000"/>
                </a:solidFill>
              </a:rPr>
              <a:t>udito</a:t>
            </a:r>
            <a:r>
              <a:rPr lang="it-IT" sz="2800" dirty="0"/>
              <a:t> o il </a:t>
            </a:r>
            <a:r>
              <a:rPr lang="it-IT" sz="2800" dirty="0">
                <a:solidFill>
                  <a:srgbClr val="FFC000"/>
                </a:solidFill>
              </a:rPr>
              <a:t>tatto</a:t>
            </a:r>
            <a:r>
              <a:rPr lang="it-IT" sz="2800" dirty="0"/>
              <a:t> a informare come si posiziona il corpo nella realtà, ma </a:t>
            </a:r>
            <a:r>
              <a:rPr lang="it-IT" sz="2800" dirty="0" smtClean="0"/>
              <a:t>anche la </a:t>
            </a:r>
            <a:r>
              <a:rPr lang="it-IT" sz="2800" dirty="0"/>
              <a:t>sensibilità propriocettiva che permette di sentire il movimento di un braccio o di una gamba anche quando gli occhi sono chiusi e consente al corpo di muoversi al meglio. 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4470" y="188269"/>
            <a:ext cx="3822009" cy="372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4955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32522" y="117693"/>
            <a:ext cx="1184744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/>
              <a:t>I propriocettori muscolari inviano informazioni a varie </a:t>
            </a:r>
            <a:r>
              <a:rPr lang="it-IT" sz="2400" dirty="0">
                <a:solidFill>
                  <a:srgbClr val="FFFF00"/>
                </a:solidFill>
              </a:rPr>
              <a:t>strutture </a:t>
            </a:r>
            <a:r>
              <a:rPr lang="it-IT" sz="2400" dirty="0" err="1">
                <a:solidFill>
                  <a:srgbClr val="FFFF00"/>
                </a:solidFill>
              </a:rPr>
              <a:t>sopraspinali</a:t>
            </a:r>
            <a:r>
              <a:rPr lang="it-IT" sz="2400" dirty="0">
                <a:solidFill>
                  <a:srgbClr val="FFFF00"/>
                </a:solidFill>
              </a:rPr>
              <a:t> interessate alla programmazione ed al controllo sia della statica che del movimento</a:t>
            </a:r>
            <a:r>
              <a:rPr lang="it-IT" sz="2400" dirty="0"/>
              <a:t>. </a:t>
            </a:r>
            <a:r>
              <a:rPr lang="it-IT" sz="2400" dirty="0">
                <a:solidFill>
                  <a:srgbClr val="00B0F0"/>
                </a:solidFill>
              </a:rPr>
              <a:t>Il cervelletto </a:t>
            </a:r>
            <a:r>
              <a:rPr lang="it-IT" sz="2400" dirty="0"/>
              <a:t>e la </a:t>
            </a:r>
            <a:r>
              <a:rPr lang="it-IT" sz="2400" dirty="0">
                <a:solidFill>
                  <a:srgbClr val="00B0F0"/>
                </a:solidFill>
              </a:rPr>
              <a:t>corteccia cerebrale sensitivo-motoria </a:t>
            </a:r>
            <a:r>
              <a:rPr lang="it-IT" sz="2400" dirty="0"/>
              <a:t>ricevono una cospicua mole di informazioni.</a:t>
            </a:r>
          </a:p>
          <a:p>
            <a:endParaRPr lang="it-IT" sz="2400" dirty="0"/>
          </a:p>
          <a:p>
            <a:r>
              <a:rPr lang="it-IT" sz="2400" dirty="0"/>
              <a:t>Le vie di afferenza dirette al cervelletto sono essenzialmente 4 :</a:t>
            </a:r>
          </a:p>
          <a:p>
            <a:endParaRPr lang="it-IT" sz="2400" dirty="0"/>
          </a:p>
          <a:p>
            <a:r>
              <a:rPr lang="it-IT" sz="2400" dirty="0"/>
              <a:t>1.      tratto </a:t>
            </a:r>
            <a:r>
              <a:rPr lang="it-IT" sz="2400" dirty="0" err="1"/>
              <a:t>spinocerebellare</a:t>
            </a:r>
            <a:r>
              <a:rPr lang="it-IT" sz="2400" dirty="0"/>
              <a:t> dorsale,</a:t>
            </a:r>
          </a:p>
          <a:p>
            <a:endParaRPr lang="it-IT" sz="2400" dirty="0"/>
          </a:p>
          <a:p>
            <a:r>
              <a:rPr lang="it-IT" sz="2400" dirty="0"/>
              <a:t>2.      tratto </a:t>
            </a:r>
            <a:r>
              <a:rPr lang="it-IT" sz="2400" dirty="0" err="1"/>
              <a:t>spinocerebellare</a:t>
            </a:r>
            <a:r>
              <a:rPr lang="it-IT" sz="2400" dirty="0"/>
              <a:t> ventrale,</a:t>
            </a:r>
          </a:p>
          <a:p>
            <a:endParaRPr lang="it-IT" sz="2400" dirty="0"/>
          </a:p>
          <a:p>
            <a:r>
              <a:rPr lang="it-IT" sz="2400" dirty="0"/>
              <a:t>3.      tratto </a:t>
            </a:r>
            <a:r>
              <a:rPr lang="it-IT" sz="2400" dirty="0" err="1"/>
              <a:t>cuneocerebellare</a:t>
            </a:r>
            <a:r>
              <a:rPr lang="it-IT" sz="2400" dirty="0"/>
              <a:t>,</a:t>
            </a:r>
          </a:p>
          <a:p>
            <a:endParaRPr lang="it-IT" sz="2400" dirty="0"/>
          </a:p>
          <a:p>
            <a:r>
              <a:rPr lang="it-IT" sz="2400" dirty="0"/>
              <a:t>4.      tratto </a:t>
            </a:r>
            <a:r>
              <a:rPr lang="it-IT" sz="2400" dirty="0" err="1"/>
              <a:t>rostrocerebellare</a:t>
            </a:r>
            <a:r>
              <a:rPr lang="it-IT" sz="2400" dirty="0"/>
              <a:t>.</a:t>
            </a:r>
          </a:p>
          <a:p>
            <a:endParaRPr lang="it-IT" sz="2400" dirty="0"/>
          </a:p>
          <a:p>
            <a:r>
              <a:rPr lang="it-IT" sz="2400" dirty="0"/>
              <a:t>Nel </a:t>
            </a:r>
            <a:r>
              <a:rPr lang="it-IT" sz="2400" dirty="0">
                <a:solidFill>
                  <a:schemeClr val="tx2">
                    <a:lumMod val="75000"/>
                  </a:schemeClr>
                </a:solidFill>
              </a:rPr>
              <a:t>tratto </a:t>
            </a:r>
            <a:r>
              <a:rPr lang="it-IT" sz="2400" dirty="0" err="1">
                <a:solidFill>
                  <a:schemeClr val="tx2">
                    <a:lumMod val="75000"/>
                  </a:schemeClr>
                </a:solidFill>
              </a:rPr>
              <a:t>spinocerebellare</a:t>
            </a:r>
            <a:r>
              <a:rPr lang="it-IT" sz="2400" dirty="0">
                <a:solidFill>
                  <a:schemeClr val="tx2">
                    <a:lumMod val="75000"/>
                  </a:schemeClr>
                </a:solidFill>
              </a:rPr>
              <a:t> dorsale</a:t>
            </a:r>
            <a:r>
              <a:rPr lang="it-IT" sz="2400" dirty="0"/>
              <a:t>, convergono fibre provenienti </a:t>
            </a:r>
            <a:r>
              <a:rPr lang="it-IT" sz="2400" b="1" dirty="0">
                <a:solidFill>
                  <a:srgbClr val="FFFF00"/>
                </a:solidFill>
              </a:rPr>
              <a:t>dai fusi neuromuscolari dei muscoli degli arti inferiori </a:t>
            </a:r>
            <a:r>
              <a:rPr lang="it-IT" sz="2400" dirty="0"/>
              <a:t>ed una minore presenza di fibre provenienti dai corpi del Golgi sempre dagli arti inferiori. Le fibre del tratto </a:t>
            </a:r>
            <a:r>
              <a:rPr lang="it-IT" sz="2400" dirty="0" err="1"/>
              <a:t>spinocerebellare</a:t>
            </a:r>
            <a:r>
              <a:rPr lang="it-IT" sz="2400" dirty="0"/>
              <a:t> dorsale terminano sotto forma di fibre muschiose nel </a:t>
            </a:r>
            <a:r>
              <a:rPr lang="it-IT" sz="2400" b="1" dirty="0">
                <a:solidFill>
                  <a:srgbClr val="FFFF00"/>
                </a:solidFill>
              </a:rPr>
              <a:t>lobo anteriore del cervelletto</a:t>
            </a:r>
            <a:r>
              <a:rPr lang="it-IT" sz="2400" dirty="0"/>
              <a:t>. 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3339" y="1388127"/>
            <a:ext cx="3935896" cy="38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6297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98783" y="-79653"/>
            <a:ext cx="11807687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/>
          </a:p>
          <a:p>
            <a:r>
              <a:rPr lang="it-IT" sz="2400" dirty="0">
                <a:solidFill>
                  <a:srgbClr val="00B0F0"/>
                </a:solidFill>
              </a:rPr>
              <a:t>Il tratto </a:t>
            </a:r>
            <a:r>
              <a:rPr lang="it-IT" sz="2400" dirty="0" err="1">
                <a:solidFill>
                  <a:srgbClr val="00B0F0"/>
                </a:solidFill>
              </a:rPr>
              <a:t>spinocerebellare</a:t>
            </a:r>
            <a:r>
              <a:rPr lang="it-IT" sz="2400" dirty="0">
                <a:solidFill>
                  <a:srgbClr val="00B0F0"/>
                </a:solidFill>
              </a:rPr>
              <a:t> ventrale </a:t>
            </a:r>
            <a:r>
              <a:rPr lang="it-IT" sz="2400" dirty="0"/>
              <a:t>veicola nelle stesse regioni del lobo anteriore del cervelletto informazioni provenienti essenzialmente dai corpi </a:t>
            </a:r>
            <a:r>
              <a:rPr lang="it-IT" sz="2400" dirty="0" err="1"/>
              <a:t>muscolotendinei</a:t>
            </a:r>
            <a:r>
              <a:rPr lang="it-IT" sz="2400" dirty="0"/>
              <a:t> di Golgi e rappresenta un </a:t>
            </a:r>
            <a:r>
              <a:rPr lang="it-IT" sz="2400" dirty="0">
                <a:solidFill>
                  <a:srgbClr val="FFFF00"/>
                </a:solidFill>
              </a:rPr>
              <a:t>sistema di monitoraggio e controllo della tensione muscolare sviluppata nei muscoli degli arti inferiori.</a:t>
            </a:r>
          </a:p>
          <a:p>
            <a:endParaRPr lang="it-IT" sz="2400" dirty="0"/>
          </a:p>
          <a:p>
            <a:endParaRPr lang="it-IT" sz="2400" dirty="0"/>
          </a:p>
          <a:p>
            <a:r>
              <a:rPr lang="it-IT" sz="2400" dirty="0"/>
              <a:t>Anche </a:t>
            </a:r>
            <a:r>
              <a:rPr lang="it-IT" sz="2400" dirty="0">
                <a:solidFill>
                  <a:srgbClr val="00B0F0"/>
                </a:solidFill>
              </a:rPr>
              <a:t>i tratti </a:t>
            </a:r>
            <a:r>
              <a:rPr lang="it-IT" sz="2400" dirty="0" err="1">
                <a:solidFill>
                  <a:srgbClr val="00B0F0"/>
                </a:solidFill>
              </a:rPr>
              <a:t>cuneocerebellare</a:t>
            </a:r>
            <a:r>
              <a:rPr lang="it-IT" sz="2400" dirty="0">
                <a:solidFill>
                  <a:srgbClr val="00B0F0"/>
                </a:solidFill>
              </a:rPr>
              <a:t> e </a:t>
            </a:r>
            <a:r>
              <a:rPr lang="it-IT" sz="2400" dirty="0" err="1">
                <a:solidFill>
                  <a:srgbClr val="00B0F0"/>
                </a:solidFill>
              </a:rPr>
              <a:t>rostrocerebellare</a:t>
            </a:r>
            <a:r>
              <a:rPr lang="it-IT" sz="2400" dirty="0">
                <a:solidFill>
                  <a:srgbClr val="00B0F0"/>
                </a:solidFill>
              </a:rPr>
              <a:t> </a:t>
            </a:r>
            <a:r>
              <a:rPr lang="it-IT" sz="2400" dirty="0"/>
              <a:t>convogliano afferenze propriocettive di origine fusale e </a:t>
            </a:r>
            <a:r>
              <a:rPr lang="it-IT" sz="2400" dirty="0" err="1"/>
              <a:t>muscolotendinea</a:t>
            </a:r>
            <a:r>
              <a:rPr lang="it-IT" sz="2400" dirty="0"/>
              <a:t> provenienti dagli arti inferiori al lobo anteriore del cervelletto con modalità simili alle vie precedenti.</a:t>
            </a:r>
          </a:p>
          <a:p>
            <a:endParaRPr lang="it-IT" sz="2400" dirty="0"/>
          </a:p>
          <a:p>
            <a:r>
              <a:rPr lang="it-IT" sz="2400" dirty="0">
                <a:solidFill>
                  <a:srgbClr val="00B0F0"/>
                </a:solidFill>
              </a:rPr>
              <a:t>Le vie di afferenza alla corteccia cerebrale </a:t>
            </a:r>
            <a:r>
              <a:rPr lang="it-IT" sz="2400" dirty="0" err="1">
                <a:solidFill>
                  <a:srgbClr val="00B0F0"/>
                </a:solidFill>
              </a:rPr>
              <a:t>sensitivomotoria</a:t>
            </a:r>
            <a:r>
              <a:rPr lang="it-IT" sz="2400" dirty="0">
                <a:solidFill>
                  <a:srgbClr val="00B0F0"/>
                </a:solidFill>
              </a:rPr>
              <a:t> </a:t>
            </a:r>
            <a:r>
              <a:rPr lang="it-IT" sz="2400" dirty="0"/>
              <a:t>sono rappresentate da </a:t>
            </a:r>
            <a:r>
              <a:rPr lang="it-IT" sz="2400" dirty="0">
                <a:solidFill>
                  <a:srgbClr val="FFFF00"/>
                </a:solidFill>
              </a:rPr>
              <a:t>afferenze </a:t>
            </a:r>
            <a:r>
              <a:rPr lang="it-IT" sz="2400" dirty="0" err="1">
                <a:solidFill>
                  <a:srgbClr val="FFFF00"/>
                </a:solidFill>
              </a:rPr>
              <a:t>fusali</a:t>
            </a:r>
            <a:r>
              <a:rPr lang="it-IT" sz="2400" dirty="0">
                <a:solidFill>
                  <a:srgbClr val="FFFF00"/>
                </a:solidFill>
              </a:rPr>
              <a:t> e </a:t>
            </a:r>
            <a:r>
              <a:rPr lang="it-IT" sz="2400" dirty="0" err="1">
                <a:solidFill>
                  <a:srgbClr val="FFFF00"/>
                </a:solidFill>
              </a:rPr>
              <a:t>muscolotendinee</a:t>
            </a:r>
            <a:r>
              <a:rPr lang="it-IT" sz="2400" dirty="0">
                <a:solidFill>
                  <a:srgbClr val="FFFF00"/>
                </a:solidFill>
              </a:rPr>
              <a:t> provenienti dagli arti superiori </a:t>
            </a:r>
            <a:r>
              <a:rPr lang="it-IT" sz="2400" dirty="0"/>
              <a:t>attraverso i cordoni posteriori del midollo spinale, il nucleo cuneato, il lenisco mediale ed il talamo, raggiungendo una zona circoscritta della corteccia parietale corrispondente all’area 3a di </a:t>
            </a:r>
            <a:r>
              <a:rPr lang="it-IT" sz="2400" dirty="0" err="1"/>
              <a:t>Brodmann</a:t>
            </a:r>
            <a:r>
              <a:rPr lang="it-IT" sz="2400" dirty="0"/>
              <a:t>; e da </a:t>
            </a:r>
            <a:r>
              <a:rPr lang="it-IT" sz="2400" dirty="0">
                <a:solidFill>
                  <a:srgbClr val="FFFF00"/>
                </a:solidFill>
              </a:rPr>
              <a:t>afferenze propriocettive provenienti dagli arti inferiori </a:t>
            </a:r>
            <a:r>
              <a:rPr lang="it-IT" sz="2400" dirty="0"/>
              <a:t>attraverso i cordoni laterali del midollo, il nucleo del tronco encefalico ed il talamo.</a:t>
            </a:r>
          </a:p>
          <a:p>
            <a:endParaRPr lang="it-IT" dirty="0"/>
          </a:p>
          <a:p>
            <a:r>
              <a:rPr lang="it-IT" dirty="0"/>
              <a:t> </a:t>
            </a:r>
          </a:p>
          <a:p>
            <a:r>
              <a:rPr lang="it-IT" dirty="0"/>
              <a:t>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550595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97183" y="39755"/>
            <a:ext cx="1182093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b="1" dirty="0"/>
              <a:t>Il sistema vestibolare</a:t>
            </a:r>
          </a:p>
          <a:p>
            <a:endParaRPr lang="it-IT" sz="2400" dirty="0"/>
          </a:p>
          <a:p>
            <a:r>
              <a:rPr lang="it-IT" sz="2400" dirty="0"/>
              <a:t>Anche per  il senso dell'equilibrio </a:t>
            </a:r>
          </a:p>
          <a:p>
            <a:r>
              <a:rPr lang="it-IT" sz="2400" dirty="0"/>
              <a:t>esistono dei trasduttori sensoriali </a:t>
            </a:r>
          </a:p>
          <a:p>
            <a:r>
              <a:rPr lang="it-IT" sz="2400" dirty="0"/>
              <a:t>che sono sensibili alla nostra </a:t>
            </a:r>
          </a:p>
          <a:p>
            <a:r>
              <a:rPr lang="it-IT" sz="2400" dirty="0"/>
              <a:t>posizione nello spazio </a:t>
            </a:r>
          </a:p>
          <a:p>
            <a:r>
              <a:rPr lang="it-IT" sz="2400" dirty="0"/>
              <a:t>e ai movimenti che noi subiamo </a:t>
            </a:r>
          </a:p>
          <a:p>
            <a:r>
              <a:rPr lang="it-IT" sz="2400" dirty="0"/>
              <a:t>continuamente nella nostra </a:t>
            </a:r>
          </a:p>
          <a:p>
            <a:r>
              <a:rPr lang="it-IT" sz="2400" dirty="0"/>
              <a:t>attività quotidiana.</a:t>
            </a:r>
          </a:p>
          <a:p>
            <a:endParaRPr lang="it-IT" sz="2400" dirty="0"/>
          </a:p>
          <a:p>
            <a:r>
              <a:rPr lang="it-IT" sz="2400" dirty="0"/>
              <a:t>L'orecchio interno, oltre la coclea </a:t>
            </a:r>
          </a:p>
          <a:p>
            <a:r>
              <a:rPr lang="it-IT" sz="2400" dirty="0"/>
              <a:t>per l'udito, possiede anche </a:t>
            </a:r>
          </a:p>
          <a:p>
            <a:r>
              <a:rPr lang="it-IT" sz="2400" dirty="0"/>
              <a:t>l'apparato vestibolare. </a:t>
            </a:r>
          </a:p>
          <a:p>
            <a:r>
              <a:rPr lang="it-IT" sz="2400" dirty="0"/>
              <a:t>Si tratta dei </a:t>
            </a:r>
            <a:r>
              <a:rPr lang="it-IT" sz="2400" dirty="0">
                <a:solidFill>
                  <a:srgbClr val="FFFF00"/>
                </a:solidFill>
              </a:rPr>
              <a:t>tre canali semicircolari</a:t>
            </a:r>
            <a:r>
              <a:rPr lang="it-IT" sz="2400" dirty="0"/>
              <a:t>, l'</a:t>
            </a:r>
            <a:r>
              <a:rPr lang="it-IT" sz="2400" dirty="0">
                <a:solidFill>
                  <a:srgbClr val="FFFF00"/>
                </a:solidFill>
              </a:rPr>
              <a:t>utricolo</a:t>
            </a:r>
            <a:r>
              <a:rPr lang="it-IT" sz="2400" dirty="0"/>
              <a:t> e il </a:t>
            </a:r>
            <a:r>
              <a:rPr lang="it-IT" sz="2400" dirty="0">
                <a:solidFill>
                  <a:srgbClr val="FFFF00"/>
                </a:solidFill>
              </a:rPr>
              <a:t>sacculo</a:t>
            </a:r>
            <a:r>
              <a:rPr lang="it-IT" sz="2400" dirty="0"/>
              <a:t>. </a:t>
            </a:r>
          </a:p>
          <a:p>
            <a:r>
              <a:rPr lang="it-IT" sz="2400" dirty="0">
                <a:solidFill>
                  <a:srgbClr val="00B0F0"/>
                </a:solidFill>
              </a:rPr>
              <a:t>Insieme danno informazioni sensoriali al cervello per aiutare il corpo per mantenere la sua posizione rispetto alla gravità e per controllare il movimento degli occhi rispetto ai movimenti della testa</a:t>
            </a:r>
            <a:endParaRPr lang="it-IT" sz="24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278" y="225286"/>
            <a:ext cx="6431722" cy="48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5724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0" y="98604"/>
            <a:ext cx="612250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2400" dirty="0">
                <a:solidFill>
                  <a:srgbClr val="FFFF00"/>
                </a:solidFill>
              </a:rPr>
              <a:t>I tre canali semicircolari </a:t>
            </a:r>
            <a:r>
              <a:rPr lang="it-IT" sz="2400" dirty="0">
                <a:solidFill>
                  <a:prstClr val="white"/>
                </a:solidFill>
              </a:rPr>
              <a:t>pieni di liquido </a:t>
            </a:r>
          </a:p>
          <a:p>
            <a:pPr lvl="0"/>
            <a:r>
              <a:rPr lang="it-IT" sz="2400" dirty="0">
                <a:solidFill>
                  <a:srgbClr val="FFFF00"/>
                </a:solidFill>
              </a:rPr>
              <a:t>sono orientati ad angolo retto fra loro</a:t>
            </a:r>
            <a:r>
              <a:rPr lang="it-IT" sz="2400" dirty="0">
                <a:solidFill>
                  <a:prstClr val="white"/>
                </a:solidFill>
              </a:rPr>
              <a:t>. In questo modo sono impostati per fornire al cervello informazioni tridimensionali sulla accelerazione angolare causata dal movimento della testa. </a:t>
            </a:r>
          </a:p>
          <a:p>
            <a:pPr lvl="0"/>
            <a:r>
              <a:rPr lang="it-IT" sz="2400" dirty="0">
                <a:solidFill>
                  <a:prstClr val="white"/>
                </a:solidFill>
              </a:rPr>
              <a:t>Il canale laterale è più sensibile alla rotazione della testa da destra a sinistra o da sinistra a destra, mentre i canali orientati verticalmente sono più sensibili ai movimenti della testa in su e giù  e alla flessione della testa a destra o a sinistra. </a:t>
            </a:r>
            <a:r>
              <a:rPr lang="it-IT" sz="2400" dirty="0">
                <a:solidFill>
                  <a:srgbClr val="FFFF00"/>
                </a:solidFill>
              </a:rPr>
              <a:t>Il fluido situato dentro i canali semicircolari stimola le cellule capellute che sono recettori sensoriali</a:t>
            </a:r>
            <a:r>
              <a:rPr lang="it-IT" sz="2400" dirty="0">
                <a:solidFill>
                  <a:prstClr val="white"/>
                </a:solidFill>
              </a:rPr>
              <a:t>. I messaggi inviati dai canali semicircolari viaggiano </a:t>
            </a:r>
            <a:r>
              <a:rPr lang="it-IT" sz="2400" dirty="0">
                <a:solidFill>
                  <a:srgbClr val="FFFF00"/>
                </a:solidFill>
              </a:rPr>
              <a:t>lungo il nervo vestibolare </a:t>
            </a:r>
            <a:r>
              <a:rPr lang="it-IT" sz="2400" dirty="0">
                <a:solidFill>
                  <a:prstClr val="white"/>
                </a:solidFill>
              </a:rPr>
              <a:t>e giungono al cervello vicino ai </a:t>
            </a:r>
            <a:r>
              <a:rPr lang="it-IT" sz="2400" dirty="0">
                <a:solidFill>
                  <a:srgbClr val="FFFF00"/>
                </a:solidFill>
              </a:rPr>
              <a:t>centri cocleari </a:t>
            </a:r>
            <a:r>
              <a:rPr lang="it-IT" sz="2400" dirty="0">
                <a:solidFill>
                  <a:prstClr val="white"/>
                </a:solidFill>
              </a:rPr>
              <a:t>dove vengono analizzati ed elaborati per mantenere in equilibrio il corpo.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36" y="933490"/>
            <a:ext cx="5946924" cy="489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2044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13658" y="203659"/>
            <a:ext cx="56765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Il sistema dei neuroni </a:t>
            </a:r>
            <a:r>
              <a:rPr lang="it-IT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mirror</a:t>
            </a:r>
            <a:endParaRPr lang="it-IT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761" y="4159937"/>
            <a:ext cx="4364533" cy="185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8348" y="780442"/>
            <a:ext cx="2376264" cy="236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72548" y="780442"/>
            <a:ext cx="64442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Si tratta di un sistema neuronale scoperto all’inizio degli anni novanta da un gruppo di </a:t>
            </a:r>
            <a:r>
              <a:rPr lang="it-IT" sz="2000" b="1" dirty="0" err="1"/>
              <a:t>neuroscienziati</a:t>
            </a:r>
            <a:r>
              <a:rPr lang="it-IT" sz="2000" b="1" dirty="0"/>
              <a:t> dell’Università di Parma (</a:t>
            </a:r>
            <a:r>
              <a:rPr lang="it-IT" sz="2000" b="1" dirty="0" err="1"/>
              <a:t>Rizzolatti</a:t>
            </a:r>
            <a:r>
              <a:rPr lang="it-IT" sz="2000" b="1" dirty="0"/>
              <a:t> – Gallese) poi studiati da innumerevoli ricercatori (tra cui un altro grande italiano, Iacoboni)</a:t>
            </a:r>
          </a:p>
          <a:p>
            <a:endParaRPr lang="it-IT" sz="2000" b="1" dirty="0"/>
          </a:p>
          <a:p>
            <a:r>
              <a:rPr lang="it-IT" sz="2000" b="1" dirty="0"/>
              <a:t>E’ una classe di neuroni </a:t>
            </a:r>
            <a:r>
              <a:rPr lang="it-IT" sz="2000" b="1" dirty="0" err="1"/>
              <a:t>visuo</a:t>
            </a:r>
            <a:r>
              <a:rPr lang="it-IT" sz="2000" b="1" dirty="0"/>
              <a:t>-motori che (nelle sperimentazioni) </a:t>
            </a:r>
            <a:r>
              <a:rPr lang="it-IT" sz="2000" b="1" dirty="0">
                <a:solidFill>
                  <a:srgbClr val="FFC000"/>
                </a:solidFill>
              </a:rPr>
              <a:t>si attivano sia quando la scimmia compie una determinata azione, sia quando osserva un altro individuo compiere la stessa azione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509792" y="4184356"/>
            <a:ext cx="39959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Recenti ricerche di </a:t>
            </a:r>
            <a:r>
              <a:rPr lang="it-IT" sz="2000" b="1" dirty="0" err="1"/>
              <a:t>neuroimaging</a:t>
            </a:r>
            <a:r>
              <a:rPr lang="it-IT" sz="2000" b="1" dirty="0"/>
              <a:t> ottico dimostrano l’esistenza di un sistema di neuroni a specchio nel </a:t>
            </a:r>
            <a:r>
              <a:rPr lang="it-IT" sz="2000" b="1" dirty="0">
                <a:solidFill>
                  <a:srgbClr val="FFFF00"/>
                </a:solidFill>
              </a:rPr>
              <a:t>cervello infantile</a:t>
            </a:r>
            <a:r>
              <a:rPr lang="it-IT" sz="2000" b="1" dirty="0"/>
              <a:t>, già perfettamente funzionante all’età di </a:t>
            </a:r>
            <a:r>
              <a:rPr lang="it-IT" sz="2000" b="1" dirty="0">
                <a:solidFill>
                  <a:srgbClr val="FFFF00"/>
                </a:solidFill>
              </a:rPr>
              <a:t>6/7 mesi </a:t>
            </a:r>
            <a:r>
              <a:rPr lang="it-IT" sz="2000" b="1" dirty="0"/>
              <a:t>di vita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9372364" y="3332869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Giacomo </a:t>
            </a:r>
            <a:r>
              <a:rPr lang="it-IT" sz="1400" b="1" dirty="0" err="1">
                <a:solidFill>
                  <a:schemeClr val="bg1"/>
                </a:solidFill>
              </a:rPr>
              <a:t>Rizzolatti</a:t>
            </a:r>
            <a:r>
              <a:rPr lang="it-IT" sz="1400" b="1" dirty="0">
                <a:solidFill>
                  <a:schemeClr val="bg1"/>
                </a:solidFill>
              </a:rPr>
              <a:t> </a:t>
            </a:r>
          </a:p>
          <a:p>
            <a:r>
              <a:rPr lang="it-IT" sz="1400" b="1" dirty="0">
                <a:solidFill>
                  <a:schemeClr val="bg1"/>
                </a:solidFill>
              </a:rPr>
              <a:t>(Kiev, 28 aprile 1937) è un </a:t>
            </a:r>
            <a:r>
              <a:rPr lang="it-IT" sz="1400" b="1" dirty="0" err="1">
                <a:solidFill>
                  <a:schemeClr val="bg1"/>
                </a:solidFill>
              </a:rPr>
              <a:t>neuroscienziato</a:t>
            </a:r>
            <a:r>
              <a:rPr lang="it-IT" sz="1400" b="1" dirty="0">
                <a:solidFill>
                  <a:schemeClr val="bg1"/>
                </a:solidFill>
              </a:rPr>
              <a:t> italiano.</a:t>
            </a:r>
          </a:p>
        </p:txBody>
      </p:sp>
    </p:spTree>
    <p:extLst>
      <p:ext uri="{BB962C8B-B14F-4D97-AF65-F5344CB8AC3E}">
        <p14:creationId xmlns:p14="http://schemas.microsoft.com/office/powerpoint/2010/main" xmlns="" val="4142360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87336" y="194861"/>
            <a:ext cx="5183461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Già le ricerche di </a:t>
            </a:r>
            <a:r>
              <a:rPr lang="it-IT" sz="2400" b="1" dirty="0" err="1">
                <a:solidFill>
                  <a:srgbClr val="FF0000"/>
                </a:solidFill>
              </a:rPr>
              <a:t>Meltzoff</a:t>
            </a:r>
            <a:r>
              <a:rPr lang="it-IT" sz="2400" b="1" dirty="0"/>
              <a:t> e Moore nel 1977, dimostravano l’esistenza di </a:t>
            </a:r>
            <a:r>
              <a:rPr lang="it-IT" sz="2400" b="1" dirty="0">
                <a:solidFill>
                  <a:srgbClr val="FF0000"/>
                </a:solidFill>
              </a:rPr>
              <a:t>comportamenti imitativi precoci nel lattante</a:t>
            </a:r>
            <a:r>
              <a:rPr lang="it-IT" sz="2400" b="1" dirty="0"/>
              <a:t>, che oggi possono essere spiegati con l’attività innata del Sistema neuronale </a:t>
            </a:r>
            <a:r>
              <a:rPr lang="it-IT" sz="2400" b="1" dirty="0" err="1"/>
              <a:t>Mirror</a:t>
            </a:r>
            <a:r>
              <a:rPr lang="it-IT" sz="2400" b="1" dirty="0"/>
              <a:t>.</a:t>
            </a:r>
          </a:p>
          <a:p>
            <a:endParaRPr lang="it-IT" sz="2400" b="1" dirty="0"/>
          </a:p>
          <a:p>
            <a:r>
              <a:rPr lang="it-IT" sz="2400" b="1" dirty="0"/>
              <a:t>E’ stato proposto che il comportamento imitativo dei neonati (e della scimmia) sia </a:t>
            </a:r>
          </a:p>
          <a:p>
            <a:r>
              <a:rPr lang="it-IT" sz="2400" b="1" dirty="0"/>
              <a:t>dovuto alla </a:t>
            </a:r>
            <a:r>
              <a:rPr lang="it-IT" sz="2400" b="1" u="sng" dirty="0">
                <a:solidFill>
                  <a:srgbClr val="FFFF00"/>
                </a:solidFill>
              </a:rPr>
              <a:t>impossibilità di inibire l’esecuzione della rappresentazione motoria</a:t>
            </a:r>
            <a:r>
              <a:rPr lang="it-IT" sz="2400" b="1" u="sng" dirty="0">
                <a:solidFill>
                  <a:srgbClr val="FF0000"/>
                </a:solidFill>
              </a:rPr>
              <a:t> </a:t>
            </a:r>
            <a:r>
              <a:rPr lang="it-IT" sz="2400" b="1" dirty="0">
                <a:solidFill>
                  <a:srgbClr val="FFFF00"/>
                </a:solidFill>
              </a:rPr>
              <a:t>formatasi automaticamente </a:t>
            </a:r>
          </a:p>
          <a:p>
            <a:r>
              <a:rPr lang="it-IT" sz="2400" b="1" dirty="0">
                <a:solidFill>
                  <a:srgbClr val="FFFF00"/>
                </a:solidFill>
              </a:rPr>
              <a:t>durante la percezione visiva</a:t>
            </a:r>
            <a:r>
              <a:rPr lang="it-IT" sz="2400" b="1" dirty="0"/>
              <a:t>.</a:t>
            </a:r>
          </a:p>
          <a:p>
            <a:endParaRPr lang="it-IT" sz="2400" dirty="0"/>
          </a:p>
          <a:p>
            <a:endParaRPr lang="it-IT" sz="2400" dirty="0"/>
          </a:p>
          <a:p>
            <a:endParaRPr lang="it-IT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7255" y="194861"/>
            <a:ext cx="4414398" cy="3583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806" y="4648245"/>
            <a:ext cx="4988848" cy="191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7631276" y="3843867"/>
            <a:ext cx="38463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Andrew N. </a:t>
            </a:r>
            <a:r>
              <a:rPr lang="en-US" sz="1400" b="1" dirty="0" err="1">
                <a:solidFill>
                  <a:schemeClr val="bg1"/>
                </a:solidFill>
              </a:rPr>
              <a:t>Meltzoff</a:t>
            </a:r>
            <a:r>
              <a:rPr lang="en-US" sz="1400" b="1" dirty="0">
                <a:solidFill>
                  <a:schemeClr val="bg1"/>
                </a:solidFill>
              </a:rPr>
              <a:t> (born February 9, 1950)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co-director of the University of Washington Institute for Learning and Brain Sciences.</a:t>
            </a:r>
            <a:endParaRPr lang="it-IT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850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isultato immagine per disturbo coordinazione motoria immagi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686" y="161541"/>
            <a:ext cx="4173002" cy="333840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4939862" y="315310"/>
            <a:ext cx="665304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FF00"/>
                </a:solidFill>
              </a:rPr>
              <a:t>LE PRASSIE SONO IL RISULTATO FINALE </a:t>
            </a:r>
            <a:r>
              <a:rPr lang="it-IT" b="1" dirty="0" err="1" smtClean="0">
                <a:solidFill>
                  <a:srgbClr val="FFFF00"/>
                </a:solidFill>
              </a:rPr>
              <a:t>DI</a:t>
            </a:r>
            <a:r>
              <a:rPr lang="it-IT" b="1" dirty="0" smtClean="0">
                <a:solidFill>
                  <a:srgbClr val="FFFF00"/>
                </a:solidFill>
              </a:rPr>
              <a:t> UNA SERIE </a:t>
            </a:r>
            <a:r>
              <a:rPr lang="it-IT" b="1" dirty="0" err="1" smtClean="0">
                <a:solidFill>
                  <a:srgbClr val="FFFF00"/>
                </a:solidFill>
              </a:rPr>
              <a:t>DI</a:t>
            </a:r>
            <a:r>
              <a:rPr lang="it-IT" b="1" dirty="0" smtClean="0">
                <a:solidFill>
                  <a:srgbClr val="FFFF00"/>
                </a:solidFill>
              </a:rPr>
              <a:t> COMPETENZE CHE IL BAMBINO INIZIA A SVILUPPARE GIA’ NEL GREMBO MATERNO</a:t>
            </a:r>
            <a:r>
              <a:rPr lang="it-IT" dirty="0" smtClean="0"/>
              <a:t>, </a:t>
            </a:r>
          </a:p>
          <a:p>
            <a:r>
              <a:rPr lang="it-IT" dirty="0" smtClean="0"/>
              <a:t>SOSTENUTE DALL’INTEGRITA’ DEL </a:t>
            </a:r>
            <a:r>
              <a:rPr lang="it-IT" dirty="0" smtClean="0">
                <a:solidFill>
                  <a:srgbClr val="FFFF00"/>
                </a:solidFill>
              </a:rPr>
              <a:t>SISTEMA NERVOSO</a:t>
            </a:r>
            <a:r>
              <a:rPr lang="it-IT" dirty="0" smtClean="0"/>
              <a:t>, DEL </a:t>
            </a:r>
            <a:r>
              <a:rPr lang="it-IT" dirty="0" smtClean="0">
                <a:solidFill>
                  <a:srgbClr val="FFFF00"/>
                </a:solidFill>
              </a:rPr>
              <a:t>SISTEMA PERCETTIVO </a:t>
            </a:r>
            <a:r>
              <a:rPr lang="it-IT" dirty="0" smtClean="0"/>
              <a:t>E DAL BUON FUNZIONAMENTO DEGLI </a:t>
            </a:r>
            <a:r>
              <a:rPr lang="it-IT" dirty="0" smtClean="0">
                <a:solidFill>
                  <a:srgbClr val="FFFF00"/>
                </a:solidFill>
              </a:rPr>
              <a:t>EFFETTORI </a:t>
            </a:r>
            <a:r>
              <a:rPr lang="it-IT" dirty="0" smtClean="0"/>
              <a:t>(SISTEMA NEUROMUSCOLARE ED OSTEOARTICOLARE)</a:t>
            </a:r>
          </a:p>
          <a:p>
            <a:endParaRPr lang="it-IT" dirty="0" smtClean="0"/>
          </a:p>
          <a:p>
            <a:r>
              <a:rPr lang="it-IT" dirty="0" smtClean="0"/>
              <a:t>TALI COMPETENZE TROVANO CONDIZIONI PIU’ O MENO IDEALI PER IL LORO SVILUPPO IN RELAZIONE AD ALTRI FATTORI:</a:t>
            </a:r>
          </a:p>
          <a:p>
            <a:endParaRPr lang="it-IT" dirty="0" smtClean="0"/>
          </a:p>
          <a:p>
            <a:pPr marL="342900" indent="-342900">
              <a:buAutoNum type="arabicParenR"/>
            </a:pPr>
            <a:r>
              <a:rPr lang="it-IT" dirty="0" smtClean="0"/>
              <a:t>INTEGRITA’ DELLE </a:t>
            </a:r>
            <a:r>
              <a:rPr lang="it-IT" dirty="0" smtClean="0">
                <a:solidFill>
                  <a:srgbClr val="FFFF00"/>
                </a:solidFill>
              </a:rPr>
              <a:t>FUNZIONI NEUROPSICOLOGICHE </a:t>
            </a:r>
            <a:r>
              <a:rPr lang="it-IT" dirty="0" smtClean="0"/>
              <a:t>DEL BAMBINO (CAPACITA’ </a:t>
            </a:r>
            <a:r>
              <a:rPr lang="it-IT" dirty="0" err="1" smtClean="0"/>
              <a:t>DI</a:t>
            </a:r>
            <a:r>
              <a:rPr lang="it-IT" dirty="0" smtClean="0"/>
              <a:t> ATTENZIONE, CONCENTRAZIONE,  MEMORIA, SELEZIONE DEGLI STIMOLI, TENUTA SUL </a:t>
            </a:r>
            <a:r>
              <a:rPr lang="it-IT" dirty="0" err="1" smtClean="0"/>
              <a:t>COMPITO…</a:t>
            </a:r>
            <a:r>
              <a:rPr lang="it-IT" dirty="0" smtClean="0"/>
              <a:t>)</a:t>
            </a:r>
          </a:p>
          <a:p>
            <a:pPr marL="342900" indent="-342900">
              <a:buAutoNum type="arabicParenR"/>
            </a:pPr>
            <a:r>
              <a:rPr lang="it-IT" dirty="0" smtClean="0"/>
              <a:t>BUON FUNZIONAMENTO DEL </a:t>
            </a:r>
            <a:r>
              <a:rPr lang="it-IT" dirty="0" smtClean="0">
                <a:solidFill>
                  <a:srgbClr val="FFFF00"/>
                </a:solidFill>
              </a:rPr>
              <a:t>SISTEMA MIRROR</a:t>
            </a:r>
          </a:p>
          <a:p>
            <a:pPr marL="342900" indent="-342900">
              <a:buAutoNum type="arabicParenR"/>
            </a:pPr>
            <a:r>
              <a:rPr lang="it-IT" dirty="0" smtClean="0"/>
              <a:t>ASSENZA </a:t>
            </a:r>
            <a:r>
              <a:rPr lang="it-IT" dirty="0" err="1" smtClean="0"/>
              <a:t>DI</a:t>
            </a:r>
            <a:r>
              <a:rPr lang="it-IT" dirty="0" smtClean="0"/>
              <a:t> GRAVI </a:t>
            </a:r>
            <a:r>
              <a:rPr lang="it-IT" dirty="0" smtClean="0">
                <a:solidFill>
                  <a:srgbClr val="FFFF00"/>
                </a:solidFill>
              </a:rPr>
              <a:t>DISTURBI DELLA RELAZIONE</a:t>
            </a:r>
          </a:p>
          <a:p>
            <a:pPr marL="342900" indent="-342900">
              <a:buAutoNum type="arabicParenR"/>
            </a:pPr>
            <a:r>
              <a:rPr lang="it-IT" dirty="0" smtClean="0"/>
              <a:t>ADEGUATO GRADO </a:t>
            </a:r>
            <a:r>
              <a:rPr lang="it-IT" dirty="0" err="1" smtClean="0"/>
              <a:t>DI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FFFF00"/>
                </a:solidFill>
              </a:rPr>
              <a:t>STIMOLAZIONE AMBIENTALE </a:t>
            </a:r>
            <a:r>
              <a:rPr lang="it-IT" dirty="0" smtClean="0"/>
              <a:t>(QUALITA’ DELLA RELAZIONE PRIMARIA, DELLA STIMOLAZIONE FAMILIARE, OCCASIONI </a:t>
            </a:r>
            <a:r>
              <a:rPr lang="it-IT" dirty="0" err="1" smtClean="0"/>
              <a:t>DI</a:t>
            </a:r>
            <a:r>
              <a:rPr lang="it-IT" dirty="0" smtClean="0"/>
              <a:t> SOCIALIZZAZIONE IN “CONTESTI ARRICCHITI”, QUALITA’ DELLA SCOLARIZZAZIONE …)</a:t>
            </a:r>
          </a:p>
          <a:p>
            <a:pPr marL="342900" indent="-342900">
              <a:buAutoNum type="arabicParenR"/>
            </a:pPr>
            <a:r>
              <a:rPr lang="it-IT" dirty="0" smtClean="0"/>
              <a:t>ASSENZA </a:t>
            </a:r>
            <a:r>
              <a:rPr lang="it-IT" dirty="0" err="1" smtClean="0"/>
              <a:t>DI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FFFF00"/>
                </a:solidFill>
              </a:rPr>
              <a:t>FATTORI TRAUMATIZZANTI </a:t>
            </a:r>
            <a:r>
              <a:rPr lang="it-IT" dirty="0" smtClean="0"/>
              <a:t>MAGGIORI.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411273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5123" y="4874317"/>
            <a:ext cx="1867561" cy="183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17289" y="618931"/>
            <a:ext cx="842041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Nella stessa direzione vanno i risultati dei test di riconoscimento allo specchio, elaborati da Gordon Gallup alla fine degli anni ’70.</a:t>
            </a:r>
          </a:p>
          <a:p>
            <a:endParaRPr lang="it-IT" b="1" dirty="0"/>
          </a:p>
          <a:p>
            <a:endParaRPr lang="it-IT" b="1" dirty="0"/>
          </a:p>
          <a:p>
            <a:r>
              <a:rPr lang="it-IT" b="1" dirty="0"/>
              <a:t>Gallup (con il test della macchia sulla fronte) dimostrò che gli </a:t>
            </a:r>
            <a:r>
              <a:rPr lang="it-IT" b="1" dirty="0" err="1">
                <a:solidFill>
                  <a:srgbClr val="FF0000"/>
                </a:solidFill>
              </a:rPr>
              <a:t>scimpanzè</a:t>
            </a:r>
            <a:r>
              <a:rPr lang="it-IT" b="1" dirty="0">
                <a:solidFill>
                  <a:srgbClr val="FF0000"/>
                </a:solidFill>
              </a:rPr>
              <a:t> avevano capacità di </a:t>
            </a:r>
            <a:r>
              <a:rPr lang="it-IT" b="1" dirty="0" err="1">
                <a:solidFill>
                  <a:srgbClr val="FF0000"/>
                </a:solidFill>
              </a:rPr>
              <a:t>autoriconoscimento</a:t>
            </a:r>
            <a:r>
              <a:rPr lang="it-IT" b="1" dirty="0">
                <a:solidFill>
                  <a:srgbClr val="FF0000"/>
                </a:solidFill>
              </a:rPr>
              <a:t> allo specchio</a:t>
            </a:r>
            <a:r>
              <a:rPr lang="it-IT" b="1" dirty="0"/>
              <a:t>, mentre le scimmie non antropomorfe non superano la prova</a:t>
            </a:r>
          </a:p>
          <a:p>
            <a:endParaRPr lang="it-IT" b="1" dirty="0"/>
          </a:p>
          <a:p>
            <a:endParaRPr lang="it-IT" b="1" dirty="0"/>
          </a:p>
          <a:p>
            <a:r>
              <a:rPr lang="it-IT" b="1" dirty="0"/>
              <a:t>Altro elemento interessante è il fatto che </a:t>
            </a:r>
            <a:r>
              <a:rPr lang="it-IT" b="1" u="sng" dirty="0">
                <a:solidFill>
                  <a:srgbClr val="FFFF00"/>
                </a:solidFill>
              </a:rPr>
              <a:t>il contesto sociale </a:t>
            </a:r>
            <a:r>
              <a:rPr lang="it-IT" b="1" dirty="0">
                <a:solidFill>
                  <a:srgbClr val="FFFF00"/>
                </a:solidFill>
              </a:rPr>
              <a:t>svolge un ruolo cruciale nello sviluppo delle facoltà di </a:t>
            </a:r>
            <a:r>
              <a:rPr lang="it-IT" b="1" dirty="0" err="1">
                <a:solidFill>
                  <a:srgbClr val="FFFF00"/>
                </a:solidFill>
              </a:rPr>
              <a:t>autoriconoscimento</a:t>
            </a:r>
            <a:r>
              <a:rPr lang="it-IT" b="1" dirty="0">
                <a:solidFill>
                  <a:srgbClr val="FFFF00"/>
                </a:solidFill>
              </a:rPr>
              <a:t> delle scimmie antropomorfe </a:t>
            </a:r>
            <a:r>
              <a:rPr lang="it-IT" b="1" dirty="0"/>
              <a:t>(l’isolamento inibisce la competenza, mentre un contesto sociale ricco la facilita). Ciò sembra dimostrare che i neuroni a specchio «scaricano» quando osserviamo le azioni degli altri, per cui emerge chiaramente il </a:t>
            </a:r>
            <a:r>
              <a:rPr lang="it-IT" b="1" dirty="0">
                <a:solidFill>
                  <a:srgbClr val="FFFF00"/>
                </a:solidFill>
              </a:rPr>
              <a:t>legame tra l’ambiente sociale arricchito </a:t>
            </a:r>
          </a:p>
          <a:p>
            <a:r>
              <a:rPr lang="it-IT" b="1" dirty="0">
                <a:solidFill>
                  <a:srgbClr val="FFFF00"/>
                </a:solidFill>
              </a:rPr>
              <a:t>e lo sviluppo del senso del sé</a:t>
            </a:r>
            <a:r>
              <a:rPr lang="it-IT" b="1" dirty="0"/>
              <a:t>.</a:t>
            </a:r>
          </a:p>
          <a:p>
            <a:endParaRPr lang="it-IT" b="1" dirty="0"/>
          </a:p>
          <a:p>
            <a:r>
              <a:rPr lang="it-IT" b="1" dirty="0">
                <a:solidFill>
                  <a:srgbClr val="FFFF00"/>
                </a:solidFill>
              </a:rPr>
              <a:t>I bambini</a:t>
            </a:r>
            <a:r>
              <a:rPr lang="it-IT" b="1" dirty="0"/>
              <a:t>, nel </a:t>
            </a:r>
            <a:r>
              <a:rPr lang="it-IT" b="1" u="sng" dirty="0"/>
              <a:t>primo anno</a:t>
            </a:r>
            <a:r>
              <a:rPr lang="it-IT" b="1" dirty="0"/>
              <a:t>, non presentano </a:t>
            </a:r>
          </a:p>
          <a:p>
            <a:r>
              <a:rPr lang="it-IT" b="1" dirty="0"/>
              <a:t>reazioni significative, che compaiono invece </a:t>
            </a:r>
          </a:p>
          <a:p>
            <a:r>
              <a:rPr lang="it-IT" b="1" u="sng" dirty="0"/>
              <a:t>verso la fine del secondo anno </a:t>
            </a:r>
            <a:r>
              <a:rPr lang="it-IT" b="1" dirty="0"/>
              <a:t>di vita, assieme</a:t>
            </a:r>
          </a:p>
          <a:p>
            <a:r>
              <a:rPr lang="it-IT" b="1" dirty="0"/>
              <a:t>alle prime reazioni di imbarazzo.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51068" y="0"/>
            <a:ext cx="2335114" cy="1758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9977483" y="1762381"/>
            <a:ext cx="2008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</a:rPr>
              <a:t>Gordon Gallup, </a:t>
            </a:r>
          </a:p>
          <a:p>
            <a:r>
              <a:rPr lang="it-IT" sz="1600" b="1" dirty="0">
                <a:solidFill>
                  <a:schemeClr val="bg1"/>
                </a:solidFill>
              </a:rPr>
              <a:t>Professore di Psicologia  State </a:t>
            </a:r>
            <a:r>
              <a:rPr lang="it-IT" sz="1600" b="1" dirty="0" err="1">
                <a:solidFill>
                  <a:schemeClr val="bg1"/>
                </a:solidFill>
              </a:rPr>
              <a:t>Univ</a:t>
            </a:r>
            <a:r>
              <a:rPr lang="it-IT" sz="1600" b="1" dirty="0">
                <a:solidFill>
                  <a:schemeClr val="bg1"/>
                </a:solidFill>
              </a:rPr>
              <a:t>. of New York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9922" y="2245007"/>
            <a:ext cx="1704353" cy="147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9541" y="4874318"/>
            <a:ext cx="2391869" cy="183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/>
        </p:nvSpPr>
        <p:spPr>
          <a:xfrm rot="912576">
            <a:off x="8669234" y="4186793"/>
            <a:ext cx="35157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Test dello specchio</a:t>
            </a:r>
            <a:endParaRPr lang="it-IT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7767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11" y="180191"/>
            <a:ext cx="2850515" cy="213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2987494" y="140420"/>
            <a:ext cx="24636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 err="1">
                <a:solidFill>
                  <a:srgbClr val="FF0000"/>
                </a:solidFill>
              </a:rPr>
              <a:t>Vilayanur</a:t>
            </a:r>
            <a:r>
              <a:rPr lang="it-IT" sz="1400" b="1" dirty="0">
                <a:solidFill>
                  <a:srgbClr val="FF0000"/>
                </a:solidFill>
              </a:rPr>
              <a:t> </a:t>
            </a:r>
            <a:r>
              <a:rPr lang="it-IT" sz="1400" b="1" dirty="0" err="1">
                <a:solidFill>
                  <a:srgbClr val="FF0000"/>
                </a:solidFill>
              </a:rPr>
              <a:t>Ramachandran</a:t>
            </a:r>
            <a:r>
              <a:rPr lang="it-IT" sz="1400" b="1" dirty="0">
                <a:solidFill>
                  <a:srgbClr val="FF0000"/>
                </a:solidFill>
              </a:rPr>
              <a:t> </a:t>
            </a:r>
            <a:r>
              <a:rPr lang="it-IT" sz="1400" b="1" dirty="0">
                <a:solidFill>
                  <a:schemeClr val="bg1"/>
                </a:solidFill>
              </a:rPr>
              <a:t>(1951) Attualmente è professore di neuroscienze e psicologia presso l'Università della California a San Diego, direttore del Center for Brain and </a:t>
            </a:r>
            <a:r>
              <a:rPr lang="it-IT" sz="1400" b="1" dirty="0" err="1">
                <a:solidFill>
                  <a:schemeClr val="bg1"/>
                </a:solidFill>
              </a:rPr>
              <a:t>Cognition</a:t>
            </a:r>
            <a:r>
              <a:rPr lang="it-IT" sz="1400" b="1" dirty="0">
                <a:solidFill>
                  <a:schemeClr val="bg1"/>
                </a:solidFill>
              </a:rPr>
              <a:t>, è autore di oltre 120 pubblicazioni scientifiche.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146645" y="1106155"/>
            <a:ext cx="60453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u="sng" dirty="0">
                <a:solidFill>
                  <a:srgbClr val="FF0000"/>
                </a:solidFill>
              </a:rPr>
              <a:t>FUNZIONI DEL SISTEMA DEI NEURONI MIRROR:</a:t>
            </a:r>
          </a:p>
          <a:p>
            <a:endParaRPr lang="it-IT" sz="2000" dirty="0"/>
          </a:p>
          <a:p>
            <a:endParaRPr lang="it-IT" sz="2000" dirty="0"/>
          </a:p>
          <a:p>
            <a:r>
              <a:rPr lang="it-IT" sz="2000" dirty="0"/>
              <a:t>	</a:t>
            </a:r>
            <a:r>
              <a:rPr lang="it-IT" sz="2000" dirty="0">
                <a:solidFill>
                  <a:srgbClr val="FFFF00"/>
                </a:solidFill>
              </a:rPr>
              <a:t>COMPRENSIONE DELLE </a:t>
            </a:r>
            <a:r>
              <a:rPr lang="it-IT" sz="2000" b="1" dirty="0">
                <a:solidFill>
                  <a:srgbClr val="FFFF00"/>
                </a:solidFill>
              </a:rPr>
              <a:t>AZIONI</a:t>
            </a:r>
            <a:r>
              <a:rPr lang="it-IT" sz="2000" dirty="0">
                <a:solidFill>
                  <a:srgbClr val="FFFF00"/>
                </a:solidFill>
              </a:rPr>
              <a:t> ALTRUI</a:t>
            </a:r>
          </a:p>
          <a:p>
            <a:endParaRPr lang="it-IT" sz="2000" dirty="0">
              <a:solidFill>
                <a:srgbClr val="FFFF00"/>
              </a:solidFill>
            </a:endParaRPr>
          </a:p>
          <a:p>
            <a:r>
              <a:rPr lang="it-IT" sz="2000" dirty="0">
                <a:solidFill>
                  <a:srgbClr val="FFFF00"/>
                </a:solidFill>
              </a:rPr>
              <a:t>	COMPRENSIONE DELLE</a:t>
            </a:r>
            <a:r>
              <a:rPr lang="it-IT" sz="2000" b="1" dirty="0">
                <a:solidFill>
                  <a:srgbClr val="FFFF00"/>
                </a:solidFill>
              </a:rPr>
              <a:t> INTENZIONI </a:t>
            </a:r>
            <a:r>
              <a:rPr lang="it-IT" sz="2000" dirty="0">
                <a:solidFill>
                  <a:srgbClr val="FFFF00"/>
                </a:solidFill>
              </a:rPr>
              <a:t>ALTRUI</a:t>
            </a:r>
          </a:p>
          <a:p>
            <a:endParaRPr lang="it-IT" sz="2000" dirty="0">
              <a:solidFill>
                <a:srgbClr val="FFFF00"/>
              </a:solidFill>
            </a:endParaRPr>
          </a:p>
          <a:p>
            <a:r>
              <a:rPr lang="it-IT" sz="2000" dirty="0">
                <a:solidFill>
                  <a:srgbClr val="FFFF00"/>
                </a:solidFill>
              </a:rPr>
              <a:t>	</a:t>
            </a:r>
            <a:r>
              <a:rPr lang="it-IT" sz="2000" b="1" dirty="0">
                <a:solidFill>
                  <a:srgbClr val="FFFF00"/>
                </a:solidFill>
              </a:rPr>
              <a:t>IMITAZIONE</a:t>
            </a:r>
          </a:p>
          <a:p>
            <a:endParaRPr lang="it-IT" sz="2000" dirty="0">
              <a:solidFill>
                <a:srgbClr val="FFFF00"/>
              </a:solidFill>
            </a:endParaRPr>
          </a:p>
          <a:p>
            <a:r>
              <a:rPr lang="it-IT" sz="2000" dirty="0">
                <a:solidFill>
                  <a:srgbClr val="FFFF00"/>
                </a:solidFill>
              </a:rPr>
              <a:t>	</a:t>
            </a:r>
            <a:r>
              <a:rPr lang="it-IT" sz="2000" b="1" dirty="0">
                <a:solidFill>
                  <a:srgbClr val="FFFF00"/>
                </a:solidFill>
              </a:rPr>
              <a:t>APPRENDIMENTO</a:t>
            </a:r>
            <a:r>
              <a:rPr lang="it-IT" sz="2000" dirty="0">
                <a:solidFill>
                  <a:srgbClr val="FFFF00"/>
                </a:solidFill>
              </a:rPr>
              <a:t> PER IMITAZIONE</a:t>
            </a:r>
          </a:p>
          <a:p>
            <a:endParaRPr lang="it-IT" sz="2000" dirty="0">
              <a:solidFill>
                <a:srgbClr val="FFFF00"/>
              </a:solidFill>
            </a:endParaRPr>
          </a:p>
          <a:p>
            <a:r>
              <a:rPr lang="it-IT" sz="2000" dirty="0">
                <a:solidFill>
                  <a:srgbClr val="FFFF00"/>
                </a:solidFill>
              </a:rPr>
              <a:t>	RICONOSCIMENTO DELLE </a:t>
            </a:r>
            <a:r>
              <a:rPr lang="it-IT" sz="2000" b="1" dirty="0">
                <a:solidFill>
                  <a:srgbClr val="FFFF00"/>
                </a:solidFill>
              </a:rPr>
              <a:t>EMOZIONI</a:t>
            </a:r>
            <a:r>
              <a:rPr lang="it-IT" sz="2000" dirty="0">
                <a:solidFill>
                  <a:srgbClr val="FFFF00"/>
                </a:solidFill>
              </a:rPr>
              <a:t> ALTRUI</a:t>
            </a:r>
          </a:p>
          <a:p>
            <a:endParaRPr lang="it-IT" sz="2000" dirty="0">
              <a:solidFill>
                <a:srgbClr val="FFFF00"/>
              </a:solidFill>
            </a:endParaRPr>
          </a:p>
          <a:p>
            <a:r>
              <a:rPr lang="it-IT" sz="2000" dirty="0">
                <a:solidFill>
                  <a:srgbClr val="FFFF00"/>
                </a:solidFill>
              </a:rPr>
              <a:t>	ACQUISIZIONE DEL </a:t>
            </a:r>
            <a:r>
              <a:rPr lang="it-IT" sz="2000" b="1" dirty="0">
                <a:solidFill>
                  <a:srgbClr val="FFFF00"/>
                </a:solidFill>
              </a:rPr>
              <a:t>LINGUAGGIO</a:t>
            </a:r>
          </a:p>
          <a:p>
            <a:endParaRPr lang="it-IT" sz="2000" dirty="0">
              <a:solidFill>
                <a:srgbClr val="FFFF00"/>
              </a:solidFill>
            </a:endParaRPr>
          </a:p>
          <a:p>
            <a:r>
              <a:rPr lang="it-IT" sz="2000" dirty="0">
                <a:solidFill>
                  <a:srgbClr val="FFFF00"/>
                </a:solidFill>
              </a:rPr>
              <a:t>	….. ?  </a:t>
            </a:r>
            <a:r>
              <a:rPr lang="it-IT" sz="2000" b="1" dirty="0">
                <a:solidFill>
                  <a:srgbClr val="FFFF00"/>
                </a:solidFill>
              </a:rPr>
              <a:t>E COS’ALTRO</a:t>
            </a:r>
            <a:r>
              <a:rPr lang="it-IT" sz="2000" dirty="0">
                <a:solidFill>
                  <a:srgbClr val="FFFF00"/>
                </a:solidFill>
              </a:rPr>
              <a:t>?  NEUROESTETICA? ….</a:t>
            </a:r>
          </a:p>
        </p:txBody>
      </p:sp>
      <p:sp>
        <p:nvSpPr>
          <p:cNvPr id="5" name="Freccia a destra 4"/>
          <p:cNvSpPr/>
          <p:nvPr/>
        </p:nvSpPr>
        <p:spPr>
          <a:xfrm>
            <a:off x="5467101" y="2108987"/>
            <a:ext cx="80096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7101" y="2657826"/>
            <a:ext cx="8223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3326" y="3315525"/>
            <a:ext cx="8223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3326" y="3937944"/>
            <a:ext cx="8223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3326" y="4588106"/>
            <a:ext cx="8223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3326" y="5167602"/>
            <a:ext cx="8223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3326" y="5790021"/>
            <a:ext cx="82232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12" y="2516868"/>
            <a:ext cx="5161624" cy="366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sellaDiTesto 12"/>
          <p:cNvSpPr txBox="1"/>
          <p:nvPr/>
        </p:nvSpPr>
        <p:spPr>
          <a:xfrm>
            <a:off x="0" y="6358759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Nell'uomo, oltre ad essere localizzati in aree motorie e </a:t>
            </a:r>
            <a:r>
              <a:rPr lang="it-IT" sz="1400" dirty="0" err="1"/>
              <a:t>premotorie</a:t>
            </a:r>
            <a:r>
              <a:rPr lang="it-IT" sz="1400" dirty="0"/>
              <a:t>, si trovano anche nell’area di </a:t>
            </a:r>
            <a:r>
              <a:rPr lang="it-IT" sz="1400" dirty="0" err="1"/>
              <a:t>Broca</a:t>
            </a:r>
            <a:r>
              <a:rPr lang="it-IT" sz="1400" dirty="0"/>
              <a:t> e nella corteccia parietale inferiore</a:t>
            </a:r>
          </a:p>
        </p:txBody>
      </p:sp>
    </p:spTree>
    <p:extLst>
      <p:ext uri="{BB962C8B-B14F-4D97-AF65-F5344CB8AC3E}">
        <p14:creationId xmlns:p14="http://schemas.microsoft.com/office/powerpoint/2010/main" xmlns="" val="4277231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644" y="113717"/>
            <a:ext cx="2404534" cy="29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898574" y="0"/>
            <a:ext cx="91128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Julio Velasco </a:t>
            </a:r>
            <a:r>
              <a:rPr lang="it-IT" sz="2400" dirty="0"/>
              <a:t>nasce a La Plata, in Argentina, nel 1952. </a:t>
            </a:r>
          </a:p>
          <a:p>
            <a:r>
              <a:rPr lang="it-IT" sz="2400" dirty="0"/>
              <a:t>I primi contatti con la pallavolo avvengono ai tempi del </a:t>
            </a:r>
            <a:r>
              <a:rPr lang="it-IT" sz="2400" u="sng" dirty="0"/>
              <a:t>liceo e dell’università in filosofia </a:t>
            </a:r>
            <a:r>
              <a:rPr lang="it-IT" sz="2400" dirty="0"/>
              <a:t>(che fu poi costretto ad abbandonare per la repressione dei militari golpisti sugli studenti antifascisti) quando gioca ed allena selezioni giovanili, ma la carriera vera e propria inizia nel 1979 al </a:t>
            </a:r>
            <a:r>
              <a:rPr lang="it-IT" sz="2400" dirty="0" err="1"/>
              <a:t>Ferrocarril</a:t>
            </a:r>
            <a:r>
              <a:rPr lang="it-IT" sz="2400" dirty="0"/>
              <a:t> </a:t>
            </a:r>
            <a:r>
              <a:rPr lang="it-IT" sz="2400" dirty="0" err="1"/>
              <a:t>Oeste</a:t>
            </a:r>
            <a:r>
              <a:rPr lang="it-IT" sz="2400" dirty="0"/>
              <a:t> di Buenos Aires, con cui vince quattro campionati consecutivi.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0" y="3072348"/>
            <a:ext cx="1219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/>
              <a:t>«La dittatura mi costrinse a lasciare La Plata e gli studi di filosofia per andare a Buenos Aires, dove era più facile passare inosservati. </a:t>
            </a:r>
            <a:r>
              <a:rPr lang="it-IT" sz="2400" b="1" i="1" dirty="0">
                <a:solidFill>
                  <a:srgbClr val="FFFF00"/>
                </a:solidFill>
              </a:rPr>
              <a:t>Lì cominciai ad allenare per lavoro, perché all’Università mi era stato tolto il lavoro di precettore</a:t>
            </a:r>
            <a:r>
              <a:rPr lang="it-IT" sz="2400" b="1" i="1" dirty="0"/>
              <a:t>».</a:t>
            </a:r>
          </a:p>
          <a:p>
            <a:r>
              <a:rPr lang="it-IT" sz="2400" b="1" dirty="0"/>
              <a:t>E poi ancora: </a:t>
            </a:r>
            <a:r>
              <a:rPr lang="it-IT" sz="2400" b="1" i="1" dirty="0"/>
              <a:t>«Come resistere alla dittatura? È difficile dare consigli… bisogna sforzarsi di non diventare come gli altri, come quelli che fanno da sostegno alle dittature»</a:t>
            </a:r>
            <a:r>
              <a:rPr lang="it-IT" sz="2400" b="1" dirty="0"/>
              <a:t>. Quindi </a:t>
            </a:r>
            <a:r>
              <a:rPr lang="it-IT" sz="2400" b="1" i="1" u="sng" dirty="0">
                <a:solidFill>
                  <a:srgbClr val="FFFF00"/>
                </a:solidFill>
              </a:rPr>
              <a:t>«è fondamentale essere onesti e accettare le differenze. Di ogni tipo»</a:t>
            </a:r>
            <a:r>
              <a:rPr lang="it-IT" sz="2400" b="1" dirty="0">
                <a:solidFill>
                  <a:srgbClr val="FFFF00"/>
                </a:solidFill>
              </a:rPr>
              <a:t>.</a:t>
            </a:r>
            <a:r>
              <a:rPr lang="it-IT" sz="2400" b="1" u="sng" dirty="0">
                <a:solidFill>
                  <a:srgbClr val="FFFF00"/>
                </a:solidFill>
              </a:rPr>
              <a:t> </a:t>
            </a:r>
          </a:p>
          <a:p>
            <a:r>
              <a:rPr lang="it-IT" sz="2400" b="1" dirty="0">
                <a:solidFill>
                  <a:srgbClr val="FFC000"/>
                </a:solidFill>
              </a:rPr>
              <a:t>Questo a mio avviso è il valore assoluto di Velasco: proprio </a:t>
            </a:r>
            <a:r>
              <a:rPr lang="it-IT" sz="2400" b="1" u="sng" dirty="0">
                <a:solidFill>
                  <a:srgbClr val="FFC000"/>
                </a:solidFill>
              </a:rPr>
              <a:t>l'impronta geniale, fortemente innovativa ed educativa</a:t>
            </a:r>
            <a:r>
              <a:rPr lang="it-IT" sz="2400" b="1" dirty="0">
                <a:solidFill>
                  <a:srgbClr val="FFC000"/>
                </a:solidFill>
              </a:rPr>
              <a:t> che mette nel suo lavoro di allenatore, quel che per lui è stato il motivo di tante vittorie, soprattutto interiori.</a:t>
            </a:r>
          </a:p>
        </p:txBody>
      </p:sp>
    </p:spTree>
    <p:extLst>
      <p:ext uri="{BB962C8B-B14F-4D97-AF65-F5344CB8AC3E}">
        <p14:creationId xmlns:p14="http://schemas.microsoft.com/office/powerpoint/2010/main" xmlns="" val="480975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893032" y="0"/>
            <a:ext cx="842493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>
                <a:solidFill>
                  <a:srgbClr val="0070C0"/>
                </a:solidFill>
              </a:rPr>
              <a:t>IL PARADIGMA DELLA FACILITAZIONE</a:t>
            </a:r>
          </a:p>
          <a:p>
            <a:pPr algn="ctr"/>
            <a:r>
              <a:rPr lang="it-IT" sz="2000" b="1" i="1" dirty="0">
                <a:solidFill>
                  <a:srgbClr val="0070C0"/>
                </a:solidFill>
              </a:rPr>
              <a:t>(alla maniera di Velasco)</a:t>
            </a:r>
          </a:p>
          <a:p>
            <a:endParaRPr lang="it-IT" sz="2000" i="1" dirty="0"/>
          </a:p>
          <a:p>
            <a:r>
              <a:rPr lang="it-IT" sz="2000" b="1" i="1" dirty="0"/>
              <a:t>«UNA COSA CHE NON DOBBIAMO MAI FARE CON I NOSTRI GIOCATORI E’ DIRE LORO CHE E’ FACILE UNA COSA CHE PER NOI E’ FACILE»</a:t>
            </a:r>
          </a:p>
          <a:p>
            <a:endParaRPr lang="it-IT" sz="2000" b="1" i="1" dirty="0"/>
          </a:p>
          <a:p>
            <a:r>
              <a:rPr lang="it-IT" sz="2000" b="1" i="1" dirty="0"/>
              <a:t>«NON ESISTONO LE COSE FACILI O DIFFICILI</a:t>
            </a:r>
          </a:p>
          <a:p>
            <a:r>
              <a:rPr lang="it-IT" sz="2000" b="1" i="1" dirty="0"/>
              <a:t>ESISTONO LE COSE CHE IO SO FARE E LE COSE CHE IO NON SO FARE…»</a:t>
            </a:r>
          </a:p>
          <a:p>
            <a:endParaRPr lang="it-IT" sz="2000" b="1" i="1" dirty="0"/>
          </a:p>
          <a:p>
            <a:r>
              <a:rPr lang="it-IT" sz="2000" b="1" i="1" dirty="0"/>
              <a:t>«NON DEVO DIRGLI SPOSTATI… E FARLO IO AL POSTO SUO, QUESTO NON SERVE A NIENTE, SI SENTIRA’ SOLO UN IDIOTA</a:t>
            </a:r>
          </a:p>
          <a:p>
            <a:r>
              <a:rPr lang="it-IT" sz="2000" b="1" i="1" dirty="0"/>
              <a:t>SE VOLEVO CHE SI SENTISSE UN IDIOTA, ALLORA HO FATTO BENE A FARLO SPOSTARE…»</a:t>
            </a:r>
          </a:p>
          <a:p>
            <a:endParaRPr lang="it-IT" sz="2000" b="1" i="1" dirty="0"/>
          </a:p>
          <a:p>
            <a:r>
              <a:rPr lang="it-IT" sz="2000" b="1" i="1" dirty="0"/>
              <a:t>«MA SE VOGLIO CHE IMPARI… LO DEVO FAR FARE A LUI… E ALLORA IMPARERA’»</a:t>
            </a:r>
          </a:p>
          <a:p>
            <a:endParaRPr lang="it-IT" sz="2000" b="1" dirty="0"/>
          </a:p>
          <a:p>
            <a:r>
              <a:rPr lang="it-IT" sz="2000" b="1" dirty="0">
                <a:solidFill>
                  <a:srgbClr val="FFFF00"/>
                </a:solidFill>
              </a:rPr>
              <a:t>DOVRO’ FARE IN MODO CHE LUI TROVI IL (SUO) MODO DI FARE QUELLA COSA, E SOLO ALLORA QUELLA COSA, ANCHE PER LUI, DIVENTERA’ FINALMENTE FACILE … E POSSIBILE!</a:t>
            </a:r>
          </a:p>
        </p:txBody>
      </p:sp>
    </p:spTree>
    <p:extLst>
      <p:ext uri="{BB962C8B-B14F-4D97-AF65-F5344CB8AC3E}">
        <p14:creationId xmlns:p14="http://schemas.microsoft.com/office/powerpoint/2010/main" xmlns="" val="4074606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elasco- non esistono cose facili o difficili, esiste quello che so fare o che non so fare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 w="28575">
            <a:solidFill>
              <a:schemeClr val="bg2"/>
            </a:solidFill>
          </a:ln>
        </p:spPr>
      </p:pic>
      <p:sp>
        <p:nvSpPr>
          <p:cNvPr id="5" name="CasellaDiTesto 4"/>
          <p:cNvSpPr txBox="1"/>
          <p:nvPr/>
        </p:nvSpPr>
        <p:spPr>
          <a:xfrm>
            <a:off x="9143998" y="2092717"/>
            <a:ext cx="30480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FF00"/>
                </a:solidFill>
              </a:rPr>
              <a:t>AIUTARE</a:t>
            </a:r>
          </a:p>
          <a:p>
            <a:r>
              <a:rPr lang="it-IT" b="1" dirty="0">
                <a:solidFill>
                  <a:srgbClr val="FFFF00"/>
                </a:solidFill>
              </a:rPr>
              <a:t>SIGNIFICA FARE IN MODO CHE L’ALTRO TROVI </a:t>
            </a:r>
            <a:r>
              <a:rPr lang="it-IT" b="1" dirty="0">
                <a:solidFill>
                  <a:srgbClr val="FF0000"/>
                </a:solidFill>
              </a:rPr>
              <a:t>IL SUO MODO </a:t>
            </a:r>
            <a:r>
              <a:rPr lang="it-IT" b="1" dirty="0">
                <a:solidFill>
                  <a:srgbClr val="FFFF00"/>
                </a:solidFill>
              </a:rPr>
              <a:t>DI FARE QUELLA COSA CHE ORA GLI RISULTA IMPOSSIBILE</a:t>
            </a:r>
          </a:p>
          <a:p>
            <a:endParaRPr lang="it-IT" b="1" dirty="0">
              <a:solidFill>
                <a:srgbClr val="FFFF00"/>
              </a:solidFill>
            </a:endParaRPr>
          </a:p>
          <a:p>
            <a:r>
              <a:rPr lang="it-IT" b="1" dirty="0">
                <a:solidFill>
                  <a:srgbClr val="FFFF00"/>
                </a:solidFill>
              </a:rPr>
              <a:t>NON IO, MA L’ALTRO E’ IL PROTAGONISTA</a:t>
            </a:r>
          </a:p>
          <a:p>
            <a:r>
              <a:rPr lang="it-IT" b="1" dirty="0">
                <a:solidFill>
                  <a:srgbClr val="FF0000"/>
                </a:solidFill>
              </a:rPr>
              <a:t>NON IO AL CENTRO</a:t>
            </a:r>
            <a:r>
              <a:rPr lang="it-IT" b="1" dirty="0">
                <a:solidFill>
                  <a:srgbClr val="FFFF00"/>
                </a:solidFill>
              </a:rPr>
              <a:t>, MA CHI HA BISOGNO DI AIUTO DEVE ESSERE AL CENTRO DELL’AZIONE…</a:t>
            </a:r>
          </a:p>
          <a:p>
            <a:r>
              <a:rPr lang="it-IT" b="1" dirty="0">
                <a:solidFill>
                  <a:srgbClr val="FFC000"/>
                </a:solidFill>
              </a:rPr>
              <a:t>SOLO ALLORA QUELLA COSA, ANCHE PER LUI, DIVENTERA’ FINALMENTE FACILE … E POSSIBILE!</a:t>
            </a:r>
            <a:endParaRPr lang="it-IT" dirty="0">
              <a:solidFill>
                <a:srgbClr val="FFC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3999" y="0"/>
            <a:ext cx="3048001" cy="209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49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9880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27182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Lo sviluppo motorio del bambino nei primi quattro anni di vita</a:t>
            </a:r>
            <a:endParaRPr lang="it-IT" dirty="0"/>
          </a:p>
        </p:txBody>
      </p:sp>
      <p:pic>
        <p:nvPicPr>
          <p:cNvPr id="1026" name="Picture 2" descr="Risultato immagine per lo sviluppo del bambino immagi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0162" y="1807724"/>
            <a:ext cx="7315200" cy="4629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strofiglio.it/site_stored/imgs/0001/046/bambino-3-6-mesi1.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8407" y="1028778"/>
            <a:ext cx="48768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olo 1"/>
          <p:cNvSpPr txBox="1">
            <a:spLocks/>
          </p:cNvSpPr>
          <p:nvPr/>
        </p:nvSpPr>
        <p:spPr>
          <a:xfrm>
            <a:off x="1212652" y="183134"/>
            <a:ext cx="9144000" cy="164149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 fontScale="90000" lnSpcReduction="2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altLang="it-IT" sz="5300" b="1" dirty="0">
                <a:solidFill>
                  <a:schemeClr val="tx1"/>
                </a:solidFill>
                <a:effectLst/>
                <a:latin typeface="inherit"/>
              </a:rPr>
              <a:t>Lo sviluppo del bambino da 0 a 3 mesi</a:t>
            </a:r>
            <a:r>
              <a:rPr lang="it-IT" altLang="it-IT" b="1" dirty="0">
                <a:solidFill>
                  <a:srgbClr val="262B33"/>
                </a:solidFill>
                <a:effectLst/>
                <a:latin typeface="Open Sans"/>
              </a:rPr>
              <a:t/>
            </a:r>
            <a:br>
              <a:rPr lang="it-IT" altLang="it-IT" b="1" dirty="0">
                <a:solidFill>
                  <a:srgbClr val="262B33"/>
                </a:solidFill>
                <a:effectLst/>
                <a:latin typeface="Open Sans"/>
              </a:rPr>
            </a:b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477673" y="4267278"/>
            <a:ext cx="106043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2800" b="1" dirty="0">
                <a:latin typeface="inherit"/>
              </a:rPr>
              <a:t>Motorio</a:t>
            </a:r>
            <a:endParaRPr lang="it-IT" altLang="it-IT" sz="2800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it-IT" altLang="it-IT" sz="2800" dirty="0">
                <a:latin typeface="inherit"/>
              </a:rPr>
              <a:t>Aumenta gradualmente la capacità di </a:t>
            </a:r>
            <a:r>
              <a:rPr lang="it-IT" altLang="it-IT" sz="2800" b="1" dirty="0">
                <a:solidFill>
                  <a:srgbClr val="FFFF00"/>
                </a:solidFill>
                <a:latin typeface="inherit"/>
              </a:rPr>
              <a:t>controllare la testa</a:t>
            </a:r>
            <a:r>
              <a:rPr lang="it-IT" altLang="it-IT" sz="2800" dirty="0">
                <a:latin typeface="inherit"/>
              </a:rPr>
              <a:t>, che riesce poco a poco a tenere sollevata. Comincia anche a sollevarla verso l'alto quando è a pancia in giù.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it-IT" altLang="it-IT" sz="2800" dirty="0">
                <a:latin typeface="inherit"/>
              </a:rPr>
              <a:t>Aumenta gradualmente la capacità di </a:t>
            </a:r>
            <a:r>
              <a:rPr lang="it-IT" altLang="it-IT" sz="2800" b="1" dirty="0">
                <a:solidFill>
                  <a:srgbClr val="FFFF00"/>
                </a:solidFill>
                <a:latin typeface="inherit"/>
              </a:rPr>
              <a:t>portare le mani alla bocca</a:t>
            </a:r>
            <a:r>
              <a:rPr lang="it-IT" altLang="it-IT" sz="2800" dirty="0">
                <a:latin typeface="inherit"/>
              </a:rPr>
              <a:t>.</a:t>
            </a:r>
            <a:endParaRPr lang="it-IT" altLang="it-IT" sz="2800" dirty="0"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878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318052" y="378481"/>
            <a:ext cx="1137036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b="1" dirty="0">
                <a:latin typeface="inherit"/>
              </a:rPr>
              <a:t>Lo sviluppo del bambino a 4 mesi (3-5 mesi)</a:t>
            </a:r>
            <a:endParaRPr lang="it-IT" sz="4800" dirty="0">
              <a:latin typeface="Open Sans"/>
            </a:endParaRPr>
          </a:p>
          <a:p>
            <a:endParaRPr lang="it-IT" b="1" dirty="0">
              <a:latin typeface="inherit"/>
            </a:endParaRPr>
          </a:p>
          <a:p>
            <a:endParaRPr lang="it-IT" b="1" dirty="0">
              <a:latin typeface="inherit"/>
            </a:endParaRPr>
          </a:p>
          <a:p>
            <a:endParaRPr lang="it-IT" sz="2800" b="1" dirty="0">
              <a:latin typeface="inherit"/>
            </a:endParaRPr>
          </a:p>
          <a:p>
            <a:r>
              <a:rPr lang="it-IT" sz="2800" b="1" dirty="0">
                <a:latin typeface="inherit"/>
              </a:rPr>
              <a:t>Motorio</a:t>
            </a:r>
            <a:endParaRPr lang="it-IT" sz="2800" dirty="0">
              <a:latin typeface="Open San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FF00"/>
                </a:solidFill>
                <a:latin typeface="inherit"/>
              </a:rPr>
              <a:t>Solleva</a:t>
            </a:r>
            <a:r>
              <a:rPr lang="it-IT" sz="2800" dirty="0">
                <a:latin typeface="inherit"/>
              </a:rPr>
              <a:t> bene </a:t>
            </a:r>
            <a:r>
              <a:rPr lang="it-IT" sz="2800" dirty="0">
                <a:solidFill>
                  <a:srgbClr val="FFFF00"/>
                </a:solidFill>
                <a:latin typeface="inherit"/>
              </a:rPr>
              <a:t>la testa e la gira di lato</a:t>
            </a:r>
            <a:r>
              <a:rPr lang="it-IT" sz="2800" dirty="0">
                <a:latin typeface="inherit"/>
              </a:rPr>
              <a:t>, anche a pancia in giù. In questa posizione, può cominciare a </a:t>
            </a:r>
            <a:r>
              <a:rPr lang="it-IT" sz="2800" dirty="0">
                <a:solidFill>
                  <a:srgbClr val="FFFF00"/>
                </a:solidFill>
                <a:latin typeface="inherit"/>
              </a:rPr>
              <a:t>spingere sui gomiti</a:t>
            </a:r>
            <a:r>
              <a:rPr lang="it-IT" sz="2800" dirty="0">
                <a:latin typeface="inherit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FF00"/>
                </a:solidFill>
                <a:latin typeface="inherit"/>
              </a:rPr>
              <a:t>Tenta di mettersi </a:t>
            </a:r>
            <a:r>
              <a:rPr lang="it-IT" sz="2800" b="1" dirty="0">
                <a:solidFill>
                  <a:srgbClr val="FFFF00"/>
                </a:solidFill>
                <a:latin typeface="inherit"/>
              </a:rPr>
              <a:t>sul fianco</a:t>
            </a:r>
            <a:r>
              <a:rPr lang="it-IT" sz="2800" dirty="0">
                <a:latin typeface="inherit"/>
              </a:rPr>
              <a:t> quando si trova a pancia in su.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latin typeface="inherit"/>
              </a:rPr>
              <a:t>Riesce ad </a:t>
            </a:r>
            <a:r>
              <a:rPr lang="it-IT" sz="2800" b="1" dirty="0">
                <a:solidFill>
                  <a:srgbClr val="FFFF00"/>
                </a:solidFill>
                <a:latin typeface="inherit"/>
              </a:rPr>
              <a:t>afferrare oggetti</a:t>
            </a:r>
            <a:r>
              <a:rPr lang="it-IT" sz="2800" dirty="0">
                <a:latin typeface="inherit"/>
              </a:rPr>
              <a:t>, a scuoterli, a portarli alla bocca.</a:t>
            </a:r>
            <a:endParaRPr lang="it-IT" sz="2800" b="0" i="0" dirty="0">
              <a:effectLst/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62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59026" y="260508"/>
            <a:ext cx="1188720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b="1" dirty="0">
                <a:latin typeface="inherit"/>
              </a:rPr>
              <a:t>Lo sviluppo del bambino a 6 mesi (5-7 mesi)</a:t>
            </a:r>
          </a:p>
          <a:p>
            <a:endParaRPr lang="it-IT" sz="4800" b="1" dirty="0">
              <a:latin typeface="inherit"/>
            </a:endParaRPr>
          </a:p>
          <a:p>
            <a:r>
              <a:rPr lang="it-IT" dirty="0">
                <a:latin typeface="Open Sans"/>
              </a:rPr>
              <a:t/>
            </a:r>
            <a:br>
              <a:rPr lang="it-IT" dirty="0">
                <a:latin typeface="Open Sans"/>
              </a:rPr>
            </a:br>
            <a:r>
              <a:rPr lang="it-IT" sz="2800" b="1" dirty="0">
                <a:latin typeface="inherit"/>
              </a:rPr>
              <a:t>Motorio</a:t>
            </a:r>
            <a:endParaRPr lang="it-IT" sz="2800" dirty="0">
              <a:latin typeface="Open San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FF00"/>
                </a:solidFill>
                <a:latin typeface="inherit"/>
              </a:rPr>
              <a:t>Sta </a:t>
            </a:r>
            <a:r>
              <a:rPr lang="it-IT" sz="2800" b="1" dirty="0">
                <a:solidFill>
                  <a:srgbClr val="FFFF00"/>
                </a:solidFill>
                <a:latin typeface="inherit"/>
              </a:rPr>
              <a:t>seduto</a:t>
            </a:r>
            <a:r>
              <a:rPr lang="it-IT" sz="2800" dirty="0">
                <a:latin typeface="inherit"/>
              </a:rPr>
              <a:t> con o senza appoggio.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FF00"/>
                </a:solidFill>
                <a:latin typeface="inherit"/>
              </a:rPr>
              <a:t>Riesce a mettersi su un fianco e a rotolare</a:t>
            </a:r>
            <a:r>
              <a:rPr lang="it-IT" sz="2800" dirty="0">
                <a:latin typeface="inherit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latin typeface="inherit"/>
              </a:rPr>
              <a:t>Si </a:t>
            </a:r>
            <a:r>
              <a:rPr lang="it-IT" sz="2800" b="1" dirty="0">
                <a:solidFill>
                  <a:srgbClr val="FFFF00"/>
                </a:solidFill>
                <a:latin typeface="inherit"/>
              </a:rPr>
              <a:t>piega sulle ginocchia</a:t>
            </a:r>
            <a:r>
              <a:rPr lang="it-IT" sz="2800" dirty="0">
                <a:latin typeface="inherit"/>
              </a:rPr>
              <a:t> quando i piedi sono appoggiati a una superficie stabile.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FF00"/>
                </a:solidFill>
                <a:latin typeface="inherit"/>
              </a:rPr>
              <a:t>Afferra gli oggetti, sia con la destra sia con la sinistra, e li porta alla bocca</a:t>
            </a:r>
            <a:r>
              <a:rPr lang="it-IT" sz="2800" dirty="0">
                <a:latin typeface="inherit"/>
              </a:rPr>
              <a:t>.</a:t>
            </a:r>
            <a:endParaRPr lang="it-IT" sz="2800" b="0" i="0" dirty="0">
              <a:effectLst/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055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nostrofiglio.it/site_stored/imgs/0001/001/6-12-mesi.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5930" y="1095928"/>
            <a:ext cx="4108174" cy="293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408419" y="74845"/>
            <a:ext cx="115082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800" dirty="0"/>
              <a:t>Lo sviluppo del bambino a 9 mesi (8-10 mesi)</a:t>
            </a:r>
          </a:p>
        </p:txBody>
      </p:sp>
      <p:sp>
        <p:nvSpPr>
          <p:cNvPr id="7" name="Rettangolo 6"/>
          <p:cNvSpPr/>
          <p:nvPr/>
        </p:nvSpPr>
        <p:spPr>
          <a:xfrm>
            <a:off x="201776" y="4031526"/>
            <a:ext cx="117149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/>
              <a:t>Motorio</a:t>
            </a:r>
          </a:p>
          <a:p>
            <a:r>
              <a:rPr lang="it-IT" sz="2800" dirty="0">
                <a:solidFill>
                  <a:srgbClr val="FFFF00"/>
                </a:solidFill>
              </a:rPr>
              <a:t>Rotola, striscia, gattona, si mette a sedere da solo</a:t>
            </a:r>
            <a:r>
              <a:rPr lang="it-IT" sz="2800" dirty="0"/>
              <a:t>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Riesce a sostenere il proprio peso sulle gambe</a:t>
            </a:r>
            <a:r>
              <a:rPr lang="it-IT" sz="2800" dirty="0"/>
              <a:t> e, in alcuni casi, a mettersi in piedi.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Passa oggetti da una mano all'altra, li lascia</a:t>
            </a:r>
            <a:r>
              <a:rPr lang="it-IT" sz="2800" dirty="0"/>
              <a:t>, riesce ad afferrare oggetti </a:t>
            </a:r>
            <a:r>
              <a:rPr lang="it-IT" sz="2800" dirty="0">
                <a:solidFill>
                  <a:srgbClr val="FFFF00"/>
                </a:solidFill>
              </a:rPr>
              <a:t>con due dita</a:t>
            </a:r>
            <a:r>
              <a:rPr lang="it-IT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91359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45774" y="114733"/>
            <a:ext cx="11900452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800" dirty="0"/>
              <a:t>Lo sviluppo del bambino a 12 mesi (11-15 mesi)</a:t>
            </a:r>
          </a:p>
          <a:p>
            <a:endParaRPr lang="it-IT" sz="4800" dirty="0"/>
          </a:p>
          <a:p>
            <a:endParaRPr lang="it-IT" sz="4800" dirty="0"/>
          </a:p>
          <a:p>
            <a:endParaRPr lang="it-IT" sz="4800" dirty="0"/>
          </a:p>
          <a:p>
            <a:endParaRPr lang="it-IT" sz="4800" dirty="0"/>
          </a:p>
          <a:p>
            <a:r>
              <a:rPr lang="it-IT" sz="2800" dirty="0"/>
              <a:t>Motorio</a:t>
            </a:r>
          </a:p>
          <a:p>
            <a:r>
              <a:rPr lang="it-IT" sz="2800" dirty="0">
                <a:solidFill>
                  <a:srgbClr val="FFFF00"/>
                </a:solidFill>
              </a:rPr>
              <a:t>Si mette in piedi e compie passi laterali</a:t>
            </a:r>
            <a:r>
              <a:rPr lang="it-IT" sz="2800" dirty="0"/>
              <a:t>, cammina appoggiandosi ai mobili o in modo autonomo.</a:t>
            </a:r>
          </a:p>
          <a:p>
            <a:r>
              <a:rPr lang="it-IT" sz="2800" dirty="0"/>
              <a:t>Afferra oggetti in modo sempre più fine e coordinato.</a:t>
            </a:r>
          </a:p>
          <a:p>
            <a:r>
              <a:rPr lang="it-IT" sz="2800" dirty="0"/>
              <a:t>Inizia a </a:t>
            </a:r>
            <a:r>
              <a:rPr lang="it-IT" sz="2800" dirty="0">
                <a:solidFill>
                  <a:srgbClr val="FFFF00"/>
                </a:solidFill>
              </a:rPr>
              <a:t>usare da solo il cucchiaino</a:t>
            </a:r>
            <a:r>
              <a:rPr lang="it-IT" sz="2800" dirty="0"/>
              <a:t>.</a:t>
            </a:r>
          </a:p>
          <a:p>
            <a:r>
              <a:rPr lang="it-IT" sz="2800" dirty="0"/>
              <a:t>Gioca con i vestiti e, se può, </a:t>
            </a:r>
            <a:r>
              <a:rPr lang="it-IT" sz="2800" dirty="0">
                <a:solidFill>
                  <a:srgbClr val="FFFF00"/>
                </a:solidFill>
              </a:rPr>
              <a:t>si sfila le calze</a:t>
            </a:r>
            <a:r>
              <a:rPr lang="it-IT" sz="2800" dirty="0"/>
              <a:t>.</a:t>
            </a:r>
          </a:p>
          <a:p>
            <a:r>
              <a:rPr lang="it-IT" sz="2800" dirty="0">
                <a:solidFill>
                  <a:srgbClr val="FFFF00"/>
                </a:solidFill>
              </a:rPr>
              <a:t>Mette e toglie oggetti da un contenitore</a:t>
            </a:r>
            <a:r>
              <a:rPr lang="it-IT" sz="2800" dirty="0"/>
              <a:t>.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297" y="1001160"/>
            <a:ext cx="45148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349826"/>
      </p:ext>
    </p:extLst>
  </p:cSld>
  <p:clrMapOvr>
    <a:masterClrMapping/>
  </p:clrMapOvr>
</p:sld>
</file>

<file path=ppt/theme/theme1.xml><?xml version="1.0" encoding="utf-8"?>
<a:theme xmlns:a="http://schemas.openxmlformats.org/drawingml/2006/main" name="Profondità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TM04033923[[fn=Profondità]]</Template>
  <TotalTime>134</TotalTime>
  <Words>1951</Words>
  <Application>Microsoft Office PowerPoint</Application>
  <PresentationFormat>Personalizzato</PresentationFormat>
  <Paragraphs>211</Paragraphs>
  <Slides>25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6" baseType="lpstr">
      <vt:lpstr>Profondità</vt:lpstr>
      <vt:lpstr>Diapositiva 1</vt:lpstr>
      <vt:lpstr>Diapositiva 2</vt:lpstr>
      <vt:lpstr>Diapositiva 3</vt:lpstr>
      <vt:lpstr>Lo sviluppo motorio del bambino nei primi quattro anni di vita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Michele Tagliasacchi</dc:creator>
  <cp:lastModifiedBy>tagliasacchi-michele</cp:lastModifiedBy>
  <cp:revision>21</cp:revision>
  <dcterms:created xsi:type="dcterms:W3CDTF">2017-04-10T19:37:35Z</dcterms:created>
  <dcterms:modified xsi:type="dcterms:W3CDTF">2017-04-11T11:02:30Z</dcterms:modified>
</cp:coreProperties>
</file>